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934" r:id="rId1"/>
  </p:sldMasterIdLst>
  <p:notesMasterIdLst>
    <p:notesMasterId r:id="rId46"/>
  </p:notesMasterIdLst>
  <p:handoutMasterIdLst>
    <p:handoutMasterId r:id="rId47"/>
  </p:handoutMasterIdLst>
  <p:sldIdLst>
    <p:sldId id="328" r:id="rId2"/>
    <p:sldId id="263" r:id="rId3"/>
    <p:sldId id="276" r:id="rId4"/>
    <p:sldId id="353" r:id="rId5"/>
    <p:sldId id="287" r:id="rId6"/>
    <p:sldId id="267" r:id="rId7"/>
    <p:sldId id="273" r:id="rId8"/>
    <p:sldId id="274" r:id="rId9"/>
    <p:sldId id="275" r:id="rId10"/>
    <p:sldId id="335" r:id="rId11"/>
    <p:sldId id="338" r:id="rId12"/>
    <p:sldId id="337" r:id="rId13"/>
    <p:sldId id="293" r:id="rId14"/>
    <p:sldId id="286" r:id="rId15"/>
    <p:sldId id="271" r:id="rId16"/>
    <p:sldId id="258" r:id="rId17"/>
    <p:sldId id="272" r:id="rId18"/>
    <p:sldId id="354" r:id="rId19"/>
    <p:sldId id="270" r:id="rId20"/>
    <p:sldId id="281" r:id="rId21"/>
    <p:sldId id="280" r:id="rId22"/>
    <p:sldId id="339" r:id="rId23"/>
    <p:sldId id="340" r:id="rId24"/>
    <p:sldId id="285" r:id="rId25"/>
    <p:sldId id="355" r:id="rId26"/>
    <p:sldId id="341" r:id="rId27"/>
    <p:sldId id="288" r:id="rId28"/>
    <p:sldId id="289" r:id="rId29"/>
    <p:sldId id="290" r:id="rId30"/>
    <p:sldId id="344" r:id="rId31"/>
    <p:sldId id="345" r:id="rId32"/>
    <p:sldId id="346" r:id="rId33"/>
    <p:sldId id="342" r:id="rId34"/>
    <p:sldId id="318" r:id="rId35"/>
    <p:sldId id="343" r:id="rId36"/>
    <p:sldId id="295" r:id="rId37"/>
    <p:sldId id="302" r:id="rId38"/>
    <p:sldId id="303" r:id="rId39"/>
    <p:sldId id="304" r:id="rId40"/>
    <p:sldId id="297" r:id="rId41"/>
    <p:sldId id="298" r:id="rId42"/>
    <p:sldId id="299" r:id="rId43"/>
    <p:sldId id="300" r:id="rId44"/>
    <p:sldId id="352" r:id="rId45"/>
  </p:sldIdLst>
  <p:sldSz cx="12192000" cy="6858000"/>
  <p:notesSz cx="6797675" cy="9928225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B3E2"/>
    <a:srgbClr val="7FAAFF"/>
    <a:srgbClr val="7FC6FF"/>
    <a:srgbClr val="969696"/>
    <a:srgbClr val="003366"/>
    <a:srgbClr val="333333"/>
    <a:srgbClr val="7F7F7F"/>
    <a:srgbClr val="3379CD"/>
    <a:srgbClr val="CC0000"/>
    <a:srgbClr val="1F49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ittlere Formatvorlage 1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35"/>
    <p:restoredTop sz="83118" autoAdjust="0"/>
  </p:normalViewPr>
  <p:slideViewPr>
    <p:cSldViewPr snapToGrid="0" snapToObjects="1">
      <p:cViewPr varScale="1">
        <p:scale>
          <a:sx n="142" d="100"/>
          <a:sy n="142" d="100"/>
        </p:scale>
        <p:origin x="576" y="184"/>
      </p:cViewPr>
      <p:guideLst>
        <p:guide orient="horz" pos="2160"/>
        <p:guide pos="3840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49" d="100"/>
        <a:sy n="149" d="100"/>
      </p:scale>
      <p:origin x="0" y="672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fld id="{07FAF4CF-5BFF-CD4D-B72C-6F467672C1FD}" type="datetime1">
              <a:rPr lang="de-DE"/>
              <a:pPr>
                <a:defRPr/>
              </a:pPr>
              <a:t>14.02.23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fld id="{087B7582-FF21-1E4A-9A48-DFEDC81367CE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012201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fld id="{02009670-753E-7A4B-81CA-A5E1B867BB5F}" type="datetime1">
              <a:rPr lang="de-DE"/>
              <a:pPr>
                <a:defRPr/>
              </a:pPr>
              <a:t>14.02.23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6125"/>
            <a:ext cx="6613525" cy="3721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1038" y="4716463"/>
            <a:ext cx="5435600" cy="44688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62428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 charset="0"/>
        <a:ea typeface="ＭＳ Ｐゴシック" pitchFamily="34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 charset="0"/>
        <a:ea typeface="ＭＳ Ｐゴシック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 charset="0"/>
        <a:ea typeface="ＭＳ Ｐゴシック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 charset="0"/>
        <a:ea typeface="ＭＳ Ｐゴシック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 charset="0"/>
        <a:ea typeface="ＭＳ Ｐゴシック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2075" y="746125"/>
            <a:ext cx="6613525" cy="3721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65573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50888" marR="0" lvl="1" indent="-276225" algn="l" defTabSz="457200" rtl="0" eaLnBrk="1" fontAlgn="base" latinLnBrk="0" hangingPunct="1">
              <a:lnSpc>
                <a:spcPts val="2200"/>
              </a:lnSpc>
              <a:spcBef>
                <a:spcPts val="200"/>
              </a:spcBef>
              <a:spcAft>
                <a:spcPts val="200"/>
              </a:spcAft>
              <a:buClr>
                <a:srgbClr val="003366"/>
              </a:buClr>
              <a:buSzPct val="80000"/>
              <a:buFont typeface="Lucida Grande" charset="0"/>
              <a:buChar char="●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"/>
                <a:ea typeface="ＭＳ Ｐゴシック" charset="0"/>
                <a:cs typeface="Helvetica Neue"/>
                <a:sym typeface="Wingdings"/>
              </a:rPr>
              <a:t>Quirk/Greenbaum/Leech/Svartvik: </a:t>
            </a:r>
            <a:r>
              <a:rPr kumimoji="0" lang="en-US" sz="1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"/>
                <a:ea typeface="ＭＳ Ｐゴシック" charset="0"/>
                <a:cs typeface="Helvetica Neue"/>
                <a:sym typeface="Wingdings"/>
              </a:rPr>
              <a:t>Comprehensive Grammar of English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Neue"/>
              <a:ea typeface="ＭＳ Ｐゴシック" charset="0"/>
              <a:cs typeface="Helvetica Neue"/>
              <a:sym typeface="Wingdings"/>
            </a:endParaRPr>
          </a:p>
          <a:p>
            <a:pPr marL="750888" marR="0" lvl="1" indent="-276225" algn="l" defTabSz="457200" rtl="0" eaLnBrk="1" fontAlgn="base" latinLnBrk="0" hangingPunct="1">
              <a:lnSpc>
                <a:spcPts val="2200"/>
              </a:lnSpc>
              <a:spcBef>
                <a:spcPts val="200"/>
              </a:spcBef>
              <a:spcAft>
                <a:spcPts val="200"/>
              </a:spcAft>
              <a:buClr>
                <a:srgbClr val="003366"/>
              </a:buClr>
              <a:buSzPct val="80000"/>
              <a:buFont typeface="Lucida Grande" charset="0"/>
              <a:buChar char="●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"/>
                <a:ea typeface="ＭＳ Ｐゴシック" charset="0"/>
                <a:cs typeface="Helvetica Neue"/>
              </a:rPr>
              <a:t>Biber et al.: </a:t>
            </a:r>
            <a:r>
              <a:rPr kumimoji="0" lang="en-US" sz="1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"/>
                <a:ea typeface="ＭＳ Ｐゴシック" charset="0"/>
                <a:cs typeface="Helvetica Neue"/>
              </a:rPr>
              <a:t>Longman Grammar of Spoken and Written English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Neue"/>
              <a:ea typeface="ＭＳ Ｐゴシック" charset="0"/>
              <a:cs typeface="Helvetica Neue"/>
            </a:endParaRPr>
          </a:p>
          <a:p>
            <a:endParaRPr lang="de-DE" sz="12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54038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we will look at these issues in much more detail over the next 3 sessions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85165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62376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27343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Brown = Brown University,</a:t>
            </a:r>
            <a:r>
              <a:rPr lang="en-US" baseline="0"/>
              <a:t> RI  (W. Nelson Francis &amp; Henry Kucera)</a:t>
            </a:r>
            <a:endParaRPr lang="en-US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LOB = Lancaster –</a:t>
            </a:r>
            <a:r>
              <a:rPr lang="en-US" baseline="0"/>
              <a:t> Oslo – Bergen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/>
              <a:t>Frown/FLOB = Freiburg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BLOB</a:t>
            </a:r>
            <a:r>
              <a:rPr lang="en-US" baseline="0"/>
              <a:t> = Before LOB, Lancaster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/>
              <a:t>Penn Treebank = U of Pennsylvania, Philadelphia, PA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/>
              <a:t>BNC first released in 1994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>
                <a:sym typeface="Wingdings"/>
              </a:rPr>
              <a:t> im Deutschen wesentlich schlechtere Datenlage!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32420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3972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5918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 smtClean="0"/>
              <a:pPr>
                <a:defRPr/>
              </a:pPr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57450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Recall the first steps / design of a corpus study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Conclusion: corpus should be a representative sample of the “language” to be studied in the sense of a statistical random sample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61876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sampling frame dices up linguistics population based on metadata categories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e.g. spoken vs. written; age group of speaker/author; text type / genre; 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categories often “orthogonal” to each other, but sometimes different subdivisions (e.g. text type | mode)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find specified number of available text for each cell of the grid ➞ ensures balance, approximates random sampling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3571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03367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8EA7B1-790D-7D4B-BD95-F73A577049F4}" type="slidenum"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36721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34907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 smtClean="0"/>
              <a:pPr>
                <a:defRPr/>
              </a:pPr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18384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Reliabilität = Mess-</a:t>
            </a:r>
            <a:r>
              <a:rPr lang="de-DE" baseline="0"/>
              <a:t> bzw. Annotationsfehler</a:t>
            </a:r>
          </a:p>
          <a:p>
            <a:r>
              <a:rPr lang="de-DE" baseline="0"/>
              <a:t>Validität = Aussagekraft bzw. Messbarkeit, wird durch systematische Differenzen in Frage gestellt</a:t>
            </a:r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142874-92AE-744C-8BC3-F7246E78CB23}" type="slidenum"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382774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79898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98EA7B1-790D-7D4B-BD95-F73A577049F4}" type="slidenum">
              <a:rPr kumimoji="0" lang="uk-UA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" charset="0"/>
                <a:ea typeface="ＭＳ Ｐゴシック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uk-U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Neue" charset="0"/>
              <a:ea typeface="ＭＳ Ｐゴシック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717872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6185C86-5155-514D-91EA-34A59669510A}" type="slidenum">
              <a:rPr kumimoji="0" lang="en-GB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GB"/>
              <a:t>• Satzalignment = S</a:t>
            </a:r>
            <a:r>
              <a:rPr lang="en-GB" altLang="ja-JP"/>
              <a:t>ätze werden ihren Übersetzungen zugeordnet (in einem Paralleltext)</a:t>
            </a:r>
          </a:p>
          <a:p>
            <a:pPr eaLnBrk="1" hangingPunct="1"/>
            <a:r>
              <a:rPr lang="en-GB" altLang="ja-JP"/>
              <a:t>• I.d.R. wird Alignment vom Übersetzer nicht explizit markiert </a:t>
            </a:r>
            <a:r>
              <a:rPr lang="en-GB" altLang="ja-JP">
                <a:sym typeface="Wingdings" charset="0"/>
              </a:rPr>
              <a:t></a:t>
            </a:r>
            <a:r>
              <a:rPr lang="en-GB" altLang="ja-JP"/>
              <a:t> muss mit automatischem Verfahren bestimmt werden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627484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AB345E4-DBCB-F148-B1F7-F3F692BF30F6}" type="slidenum">
              <a:rPr kumimoji="0" lang="en-GB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808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GB"/>
              <a:t>• Ansatz: Berechnung von Satz</a:t>
            </a:r>
            <a:r>
              <a:rPr lang="en-GB" altLang="ja-JP"/>
              <a:t>ähnlichkeiten (Länge, Eigennamen und Zahlen, bekannte Übesetzungsäquivalente, orthographisch ähnliche Wörter, Wortarten, …)</a:t>
            </a:r>
          </a:p>
          <a:p>
            <a:pPr eaLnBrk="1" hangingPunct="1"/>
            <a:r>
              <a:rPr lang="en-GB" altLang="ja-JP"/>
              <a:t>• dann Suche nach sehr ähnlichen Sätzen in der Nähe der Diagonalen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459768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D0512C7-7D5E-7C42-B8FE-D02736743DFF}" type="slidenum">
              <a:rPr kumimoji="0" lang="en-GB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808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GB"/>
              <a:t>• Ansatz: Berechnung von Satz</a:t>
            </a:r>
            <a:r>
              <a:rPr lang="en-GB" altLang="ja-JP"/>
              <a:t>ähnlichkeiten (Länge, Eigennamen und Zahlen, bekannte Übesetzungsäquivalente, orthographisch ähnliche Wörter, Wortarten, …)</a:t>
            </a:r>
          </a:p>
          <a:p>
            <a:pPr eaLnBrk="1" hangingPunct="1"/>
            <a:r>
              <a:rPr lang="en-GB" altLang="ja-JP"/>
              <a:t>• dann Suche nach sehr ähnlichen Sätzen in der Nähe der Diagonalen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008457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9A017C8-D561-D84D-90D3-B10C2ADEFA2D}" type="slidenum">
              <a:rPr kumimoji="0" lang="en-GB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752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23966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62870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• extreme Darstellung zweier</a:t>
            </a:r>
            <a:r>
              <a:rPr lang="en-US" baseline="0"/>
              <a:t> gegensätzlicher Positionen</a:t>
            </a:r>
          </a:p>
          <a:p>
            <a:r>
              <a:rPr lang="en-US" baseline="0"/>
              <a:t>• entspricht der Situation ca. 1960–1990</a:t>
            </a:r>
          </a:p>
          <a:p>
            <a:r>
              <a:rPr lang="en-US" baseline="0"/>
              <a:t>• moderen Arbeiten kombinieren oft beide Ansätze: Korpusdaten werden mit Introspektion interpretiert; Theoriebildung; empirische Überprüfung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74594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/>
              <a:t>• Häufigkeitswörterbuch </a:t>
            </a:r>
            <a:r>
              <a:rPr lang="de-DE" baseline="0" dirty="0" err="1"/>
              <a:t>based</a:t>
            </a:r>
            <a:r>
              <a:rPr lang="de-DE" baseline="0" dirty="0"/>
              <a:t> on ca. 300 </a:t>
            </a:r>
            <a:r>
              <a:rPr lang="de-DE" baseline="0" dirty="0" err="1"/>
              <a:t>books</a:t>
            </a:r>
            <a:r>
              <a:rPr lang="de-DE" baseline="0" dirty="0"/>
              <a:t> </a:t>
            </a:r>
            <a:r>
              <a:rPr lang="de-DE" baseline="0" dirty="0" err="1"/>
              <a:t>analyzed</a:t>
            </a:r>
            <a:r>
              <a:rPr lang="de-DE" baseline="0" dirty="0"/>
              <a:t> </a:t>
            </a:r>
            <a:r>
              <a:rPr lang="de-DE" baseline="0" dirty="0" err="1"/>
              <a:t>by</a:t>
            </a:r>
            <a:r>
              <a:rPr lang="de-DE" baseline="0" dirty="0"/>
              <a:t> </a:t>
            </a:r>
            <a:r>
              <a:rPr lang="de-DE" baseline="0" dirty="0" err="1"/>
              <a:t>more</a:t>
            </a:r>
            <a:r>
              <a:rPr lang="de-DE" baseline="0" dirty="0"/>
              <a:t> </a:t>
            </a:r>
            <a:r>
              <a:rPr lang="de-DE" baseline="0" dirty="0" err="1"/>
              <a:t>than</a:t>
            </a:r>
            <a:r>
              <a:rPr lang="de-DE" baseline="0" dirty="0"/>
              <a:t> 665 </a:t>
            </a:r>
            <a:r>
              <a:rPr lang="de-DE" baseline="0" dirty="0" err="1"/>
              <a:t>workers</a:t>
            </a:r>
            <a:r>
              <a:rPr lang="de-DE" baseline="0" dirty="0"/>
              <a:t>, </a:t>
            </a:r>
            <a:r>
              <a:rPr lang="de-DE" baseline="0" dirty="0" err="1"/>
              <a:t>initiated</a:t>
            </a:r>
            <a:r>
              <a:rPr lang="de-DE" baseline="0" dirty="0"/>
              <a:t> </a:t>
            </a:r>
            <a:r>
              <a:rPr lang="de-DE" baseline="0" dirty="0" err="1"/>
              <a:t>by</a:t>
            </a:r>
            <a:r>
              <a:rPr lang="de-DE" baseline="0" dirty="0"/>
              <a:t> German </a:t>
            </a:r>
            <a:r>
              <a:rPr lang="de-DE" baseline="0" dirty="0" err="1"/>
              <a:t>stenographer</a:t>
            </a:r>
            <a:r>
              <a:rPr lang="de-DE" baseline="0" dirty="0"/>
              <a:t> Friedrich Wilhelm </a:t>
            </a:r>
            <a:r>
              <a:rPr lang="de-DE" baseline="0" dirty="0" err="1"/>
              <a:t>Kaeding</a:t>
            </a:r>
            <a:r>
              <a:rPr lang="de-DE" baseline="0" dirty="0"/>
              <a:t> (1843–1928)</a:t>
            </a:r>
            <a:endParaRPr lang="de-DE" dirty="0"/>
          </a:p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•</a:t>
            </a:r>
            <a:r>
              <a:rPr lang="de-DE" baseline="0" dirty="0"/>
              <a:t> </a:t>
            </a:r>
            <a:r>
              <a:rPr lang="de-DE" dirty="0"/>
              <a:t>Oxford</a:t>
            </a:r>
            <a:r>
              <a:rPr lang="de-DE" baseline="0" dirty="0"/>
              <a:t> English Dictionary (</a:t>
            </a:r>
            <a:r>
              <a:rPr lang="de-DE" dirty="0"/>
              <a:t>OED</a:t>
            </a:r>
            <a:r>
              <a:rPr lang="de-DE" baseline="0" dirty="0"/>
              <a:t>) was </a:t>
            </a:r>
            <a:r>
              <a:rPr lang="de-DE" baseline="0" dirty="0" err="1"/>
              <a:t>conceived</a:t>
            </a:r>
            <a:r>
              <a:rPr lang="de-DE" baseline="0" dirty="0"/>
              <a:t> and </a:t>
            </a:r>
            <a:r>
              <a:rPr lang="de-DE" baseline="0" dirty="0" err="1"/>
              <a:t>edited</a:t>
            </a:r>
            <a:r>
              <a:rPr lang="de-DE" baseline="0" dirty="0"/>
              <a:t> </a:t>
            </a:r>
            <a:r>
              <a:rPr lang="de-DE" baseline="0" dirty="0" err="1"/>
              <a:t>by</a:t>
            </a:r>
            <a:r>
              <a:rPr lang="de-DE" baseline="0" dirty="0"/>
              <a:t> Sir James Murray (1879–1915)</a:t>
            </a:r>
          </a:p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/>
              <a:t>• Harold Palmer (1933): 2nd Interim Report on English </a:t>
            </a:r>
            <a:r>
              <a:rPr lang="de-DE" baseline="0" dirty="0" err="1"/>
              <a:t>Collocations</a:t>
            </a:r>
            <a:endParaRPr lang="de-DE" baseline="0" dirty="0"/>
          </a:p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/>
              <a:t>• Franz Boas (1940): </a:t>
            </a:r>
            <a:r>
              <a:rPr lang="de-DE" baseline="0" dirty="0" err="1"/>
              <a:t>Race</a:t>
            </a:r>
            <a:r>
              <a:rPr lang="de-DE" baseline="0" dirty="0"/>
              <a:t>, Language, and Culture (</a:t>
            </a:r>
            <a:r>
              <a:rPr lang="de-DE" baseline="0" dirty="0" err="1"/>
              <a:t>key</a:t>
            </a:r>
            <a:r>
              <a:rPr lang="de-DE" baseline="0" dirty="0"/>
              <a:t> </a:t>
            </a:r>
            <a:r>
              <a:rPr lang="de-DE" baseline="0" dirty="0" err="1"/>
              <a:t>figure</a:t>
            </a:r>
            <a:r>
              <a:rPr lang="de-DE" baseline="0" dirty="0"/>
              <a:t> in American Anthropology) </a:t>
            </a:r>
          </a:p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/>
              <a:t>• Helen </a:t>
            </a:r>
            <a:r>
              <a:rPr lang="de-DE" baseline="0" dirty="0" err="1"/>
              <a:t>Slocomb</a:t>
            </a:r>
            <a:r>
              <a:rPr lang="de-DE" baseline="0" dirty="0"/>
              <a:t> Eaton (1940): </a:t>
            </a:r>
            <a:r>
              <a:rPr lang="de-DE" baseline="0" dirty="0" err="1"/>
              <a:t>Semantic</a:t>
            </a:r>
            <a:r>
              <a:rPr lang="de-DE" baseline="0" dirty="0"/>
              <a:t> </a:t>
            </a:r>
            <a:r>
              <a:rPr lang="de-DE" baseline="0" dirty="0" err="1"/>
              <a:t>Frequency</a:t>
            </a:r>
            <a:r>
              <a:rPr lang="de-DE" baseline="0" dirty="0"/>
              <a:t> List </a:t>
            </a:r>
            <a:r>
              <a:rPr lang="de-DE" baseline="0" dirty="0" err="1"/>
              <a:t>for</a:t>
            </a:r>
            <a:r>
              <a:rPr lang="de-DE" baseline="0" dirty="0"/>
              <a:t> English, French, German and </a:t>
            </a:r>
            <a:r>
              <a:rPr lang="de-DE" baseline="0" dirty="0" err="1"/>
              <a:t>Spanish</a:t>
            </a:r>
            <a:endParaRPr lang="de-DE" dirty="0"/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56504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„Then came Chomsky … and broke linguistics.“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41877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32850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50888" marR="0" lvl="1" indent="-276225" algn="l" defTabSz="457200" rtl="0" eaLnBrk="1" fontAlgn="base" latinLnBrk="0" hangingPunct="1">
              <a:lnSpc>
                <a:spcPts val="2200"/>
              </a:lnSpc>
              <a:spcBef>
                <a:spcPts val="200"/>
              </a:spcBef>
              <a:spcAft>
                <a:spcPts val="200"/>
              </a:spcAft>
              <a:buClr>
                <a:srgbClr val="003366"/>
              </a:buClr>
              <a:buSzPct val="80000"/>
              <a:buFont typeface="Lucida Grande" charset="0"/>
              <a:buChar char="●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"/>
                <a:ea typeface="ＭＳ Ｐゴシック" charset="0"/>
                <a:cs typeface="Helvetica Neue"/>
                <a:sym typeface="Wingdings"/>
              </a:rPr>
              <a:t>Quirk/Greenbaum/Leech/Svartvik: </a:t>
            </a:r>
            <a:r>
              <a:rPr kumimoji="0" lang="en-US" sz="1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"/>
                <a:ea typeface="ＭＳ Ｐゴシック" charset="0"/>
                <a:cs typeface="Helvetica Neue"/>
                <a:sym typeface="Wingdings"/>
              </a:rPr>
              <a:t>Comprehensive Grammar of English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Neue"/>
              <a:ea typeface="ＭＳ Ｐゴシック" charset="0"/>
              <a:cs typeface="Helvetica Neue"/>
              <a:sym typeface="Wingdings"/>
            </a:endParaRPr>
          </a:p>
          <a:p>
            <a:pPr marL="750888" marR="0" lvl="1" indent="-276225" algn="l" defTabSz="457200" rtl="0" eaLnBrk="1" fontAlgn="base" latinLnBrk="0" hangingPunct="1">
              <a:lnSpc>
                <a:spcPts val="2200"/>
              </a:lnSpc>
              <a:spcBef>
                <a:spcPts val="200"/>
              </a:spcBef>
              <a:spcAft>
                <a:spcPts val="200"/>
              </a:spcAft>
              <a:buClr>
                <a:srgbClr val="003366"/>
              </a:buClr>
              <a:buSzPct val="80000"/>
              <a:buFont typeface="Lucida Grande" charset="0"/>
              <a:buChar char="●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"/>
                <a:ea typeface="ＭＳ Ｐゴシック" charset="0"/>
                <a:cs typeface="Helvetica Neue"/>
              </a:rPr>
              <a:t>Biber et al.: </a:t>
            </a:r>
            <a:r>
              <a:rPr kumimoji="0" lang="en-US" sz="1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"/>
                <a:ea typeface="ＭＳ Ｐゴシック" charset="0"/>
                <a:cs typeface="Helvetica Neue"/>
              </a:rPr>
              <a:t>Longman Grammar of Spoken and Written English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Neue"/>
              <a:ea typeface="ＭＳ Ｐゴシック" charset="0"/>
              <a:cs typeface="Helvetica Neue"/>
            </a:endParaRPr>
          </a:p>
          <a:p>
            <a:endParaRPr lang="de-DE" sz="12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3177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d 8" descr="univ-erlangen-schloss.png">
            <a:extLst>
              <a:ext uri="{FF2B5EF4-FFF2-40B4-BE49-F238E27FC236}">
                <a16:creationId xmlns:a16="http://schemas.microsoft.com/office/drawing/2014/main" id="{7B58DB9B-2397-8F43-A053-8DB390C7A6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9665" y="-29497"/>
            <a:ext cx="12250994" cy="47981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-9833" y="4736199"/>
            <a:ext cx="12241162" cy="169603"/>
          </a:xfrm>
          <a:prstGeom prst="rect">
            <a:avLst/>
          </a:prstGeom>
          <a:solidFill>
            <a:srgbClr val="0033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de-DE" sz="1800" dirty="0">
              <a:solidFill>
                <a:srgbClr val="000000"/>
              </a:solidFill>
              <a:latin typeface="Helvetica Neue"/>
            </a:endParaRPr>
          </a:p>
        </p:txBody>
      </p:sp>
      <p:sp>
        <p:nvSpPr>
          <p:cNvPr id="2" name="Titel 1"/>
          <p:cNvSpPr>
            <a:spLocks noGrp="1"/>
          </p:cNvSpPr>
          <p:nvPr userDrawn="1">
            <p:ph type="ctrTitle"/>
          </p:nvPr>
        </p:nvSpPr>
        <p:spPr>
          <a:xfrm>
            <a:off x="527901" y="1252800"/>
            <a:ext cx="11155299" cy="1620000"/>
          </a:xfrm>
        </p:spPr>
        <p:txBody>
          <a:bodyPr>
            <a:noAutofit/>
          </a:bodyPr>
          <a:lstStyle>
            <a:lvl1pPr>
              <a:lnSpc>
                <a:spcPts val="42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 userDrawn="1">
            <p:ph type="subTitle" idx="1"/>
          </p:nvPr>
        </p:nvSpPr>
        <p:spPr>
          <a:xfrm>
            <a:off x="527901" y="3402000"/>
            <a:ext cx="5731299" cy="108000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de-DE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ED04252-E9F9-F540-96EF-9EB9EFF7517F}"/>
              </a:ext>
            </a:extLst>
          </p:cNvPr>
          <p:cNvGrpSpPr/>
          <p:nvPr userDrawn="1"/>
        </p:nvGrpSpPr>
        <p:grpSpPr>
          <a:xfrm>
            <a:off x="6930329" y="5400288"/>
            <a:ext cx="4960452" cy="1457712"/>
            <a:chOff x="6930329" y="5400288"/>
            <a:chExt cx="4960452" cy="1457712"/>
          </a:xfrm>
        </p:grpSpPr>
        <p:pic>
          <p:nvPicPr>
            <p:cNvPr id="19" name="Bild 3" descr="fau-logo-philtheo.eps">
              <a:extLst>
                <a:ext uri="{FF2B5EF4-FFF2-40B4-BE49-F238E27FC236}">
                  <a16:creationId xmlns:a16="http://schemas.microsoft.com/office/drawing/2014/main" id="{88F355EF-D6BF-6F4B-BFB6-048C4C5722C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-25755" b="-25755"/>
            <a:stretch>
              <a:fillRect/>
            </a:stretch>
          </p:blipFill>
          <p:spPr bwMode="auto">
            <a:xfrm>
              <a:off x="8442251" y="5400288"/>
              <a:ext cx="3448530" cy="1457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4FD485E-00B0-7E49-AA89-9FC847CCDC5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930329" y="5443868"/>
              <a:ext cx="1132844" cy="10147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427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>
            <a:lvl1pPr marL="277200">
              <a:lnSpc>
                <a:spcPct val="100000"/>
              </a:lnSpc>
              <a:defRPr sz="2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CD12EC-DA1E-BD42-AD03-30BD15DD2A6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de-DE" sz="1000" dirty="0"/>
              <a:t>Prof. Dr. Stefan Evert | Lehrstuhl für Korpus- und Computerlinguistik | www.linguistik.uni-erlangen.de | www.stefan-evert.de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F6E80DB-2A8A-884F-8FF5-12774005A8A0}"/>
              </a:ext>
            </a:extLst>
          </p:cNvPr>
          <p:cNvGrpSpPr/>
          <p:nvPr userDrawn="1"/>
        </p:nvGrpSpPr>
        <p:grpSpPr>
          <a:xfrm>
            <a:off x="8420181" y="26468"/>
            <a:ext cx="3263820" cy="837129"/>
            <a:chOff x="8420181" y="26468"/>
            <a:chExt cx="3263820" cy="837129"/>
          </a:xfrm>
        </p:grpSpPr>
        <p:pic>
          <p:nvPicPr>
            <p:cNvPr id="11" name="Bild 3" descr="fau-logo-philtheo.eps">
              <a:extLst>
                <a:ext uri="{FF2B5EF4-FFF2-40B4-BE49-F238E27FC236}">
                  <a16:creationId xmlns:a16="http://schemas.microsoft.com/office/drawing/2014/main" id="{8EE49C85-F250-2D4C-82B9-05364CD5EF3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-16457" b="-11291"/>
            <a:stretch/>
          </p:blipFill>
          <p:spPr bwMode="auto">
            <a:xfrm>
              <a:off x="9420210" y="56759"/>
              <a:ext cx="2263791" cy="806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716E049-BD56-A441-A673-EB3D487F401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420181" y="26468"/>
              <a:ext cx="751275" cy="672945"/>
            </a:xfrm>
            <a:prstGeom prst="rect">
              <a:avLst/>
            </a:prstGeom>
          </p:spPr>
        </p:pic>
      </p:grpSp>
      <p:cxnSp>
        <p:nvCxnSpPr>
          <p:cNvPr id="19" name="Gerade Verbindung 3">
            <a:extLst>
              <a:ext uri="{FF2B5EF4-FFF2-40B4-BE49-F238E27FC236}">
                <a16:creationId xmlns:a16="http://schemas.microsoft.com/office/drawing/2014/main" id="{6E1F1AA7-045B-6447-B0FB-D4241D74466E}"/>
              </a:ext>
            </a:extLst>
          </p:cNvPr>
          <p:cNvCxnSpPr>
            <a:cxnSpLocks/>
          </p:cNvCxnSpPr>
          <p:nvPr userDrawn="1"/>
        </p:nvCxnSpPr>
        <p:spPr>
          <a:xfrm flipH="1">
            <a:off x="527901" y="863600"/>
            <a:ext cx="11156102" cy="0"/>
          </a:xfrm>
          <a:prstGeom prst="line">
            <a:avLst/>
          </a:prstGeom>
          <a:ln>
            <a:solidFill>
              <a:srgbClr val="003366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11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D8C2CA6-C9C5-A64A-B7EB-92712A723451}"/>
              </a:ext>
            </a:extLst>
          </p:cNvPr>
          <p:cNvGrpSpPr/>
          <p:nvPr userDrawn="1"/>
        </p:nvGrpSpPr>
        <p:grpSpPr>
          <a:xfrm>
            <a:off x="-29498" y="-39329"/>
            <a:ext cx="12241163" cy="2035399"/>
            <a:chOff x="-29498" y="-39329"/>
            <a:chExt cx="12241163" cy="2035399"/>
          </a:xfrm>
        </p:grpSpPr>
        <p:pic>
          <p:nvPicPr>
            <p:cNvPr id="12" name="Bild 8" descr="univ-erlangen-schloss.png">
              <a:extLst>
                <a:ext uri="{FF2B5EF4-FFF2-40B4-BE49-F238E27FC236}">
                  <a16:creationId xmlns:a16="http://schemas.microsoft.com/office/drawing/2014/main" id="{BF8AD4A6-784D-4642-B60A-0AE9CCF48E8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-29497" y="-39329"/>
              <a:ext cx="12241162" cy="18976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-29498" y="1850979"/>
              <a:ext cx="12241162" cy="145091"/>
            </a:xfrm>
            <a:prstGeom prst="rect">
              <a:avLst/>
            </a:prstGeom>
            <a:solidFill>
              <a:srgbClr val="0033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de-DE" sz="1800" dirty="0">
                <a:solidFill>
                  <a:srgbClr val="000000"/>
                </a:solidFill>
                <a:latin typeface="Helvetica Neue"/>
              </a:endParaRPr>
            </a:p>
          </p:txBody>
        </p:sp>
      </p:grpSp>
      <p:sp>
        <p:nvSpPr>
          <p:cNvPr id="2" name="Titel 1"/>
          <p:cNvSpPr>
            <a:spLocks noGrp="1"/>
          </p:cNvSpPr>
          <p:nvPr userDrawn="1">
            <p:ph type="title"/>
          </p:nvPr>
        </p:nvSpPr>
        <p:spPr>
          <a:xfrm>
            <a:off x="518474" y="3247200"/>
            <a:ext cx="11164726" cy="900000"/>
          </a:xfrm>
        </p:spPr>
        <p:txBody>
          <a:bodyPr>
            <a:normAutofit/>
          </a:bodyPr>
          <a:lstStyle>
            <a:lvl1pPr algn="l">
              <a:lnSpc>
                <a:spcPts val="3400"/>
              </a:lnSpc>
              <a:defRPr sz="2800" b="1" cap="none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64DE6E2-382D-6D41-AC96-C51B46D2462B}"/>
              </a:ext>
            </a:extLst>
          </p:cNvPr>
          <p:cNvGrpSpPr/>
          <p:nvPr userDrawn="1"/>
        </p:nvGrpSpPr>
        <p:grpSpPr>
          <a:xfrm>
            <a:off x="6930329" y="5400288"/>
            <a:ext cx="4960452" cy="1457712"/>
            <a:chOff x="6930329" y="5400288"/>
            <a:chExt cx="4960452" cy="1457712"/>
          </a:xfrm>
        </p:grpSpPr>
        <p:pic>
          <p:nvPicPr>
            <p:cNvPr id="10" name="Bild 3" descr="fau-logo-philtheo.eps">
              <a:extLst>
                <a:ext uri="{FF2B5EF4-FFF2-40B4-BE49-F238E27FC236}">
                  <a16:creationId xmlns:a16="http://schemas.microsoft.com/office/drawing/2014/main" id="{4C147F8A-96D3-3D4E-99B7-B6A4370BD4C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-25755" b="-25755"/>
            <a:stretch>
              <a:fillRect/>
            </a:stretch>
          </p:blipFill>
          <p:spPr bwMode="auto">
            <a:xfrm>
              <a:off x="8442251" y="5400288"/>
              <a:ext cx="3448530" cy="1457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A771729-180A-4347-BFAF-4667E4FD351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930329" y="5443868"/>
              <a:ext cx="1132844" cy="10147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668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10" name="Inhaltsplatzhalter 2"/>
          <p:cNvSpPr>
            <a:spLocks noGrp="1"/>
          </p:cNvSpPr>
          <p:nvPr>
            <p:ph sz="half" idx="1"/>
          </p:nvPr>
        </p:nvSpPr>
        <p:spPr>
          <a:xfrm>
            <a:off x="540067" y="1008672"/>
            <a:ext cx="5398820" cy="5399328"/>
          </a:xfrm>
        </p:spPr>
        <p:txBody>
          <a:bodyPr/>
          <a:lstStyle>
            <a:lvl1pPr marL="277200">
              <a:lnSpc>
                <a:spcPts val="2400"/>
              </a:lnSpc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2"/>
          </p:nvPr>
        </p:nvSpPr>
        <p:spPr>
          <a:xfrm>
            <a:off x="6284380" y="1008672"/>
            <a:ext cx="5398820" cy="5399328"/>
          </a:xfrm>
        </p:spPr>
        <p:txBody>
          <a:bodyPr/>
          <a:lstStyle>
            <a:lvl1pPr marL="27720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8" name="Foliennummernplatzhalt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1C3B93-11C6-2842-BA41-19F5595F3C42}" type="slidenum">
              <a:rPr lang="de-DE"/>
              <a:pPr>
                <a:defRPr/>
              </a:pPr>
              <a:t>‹#›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9A5AE6-B44D-2A4D-BE58-918F869F6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de-DE" sz="1000" dirty="0"/>
              <a:t>Prof. Dr. Stefan Evert | Lehrstuhl für Korpus- und Computerlinguistik | www.linguistik.uni-erlangen.de | www.stefan-evert.de</a:t>
            </a:r>
          </a:p>
        </p:txBody>
      </p:sp>
      <p:cxnSp>
        <p:nvCxnSpPr>
          <p:cNvPr id="14" name="Gerade Verbindung 3">
            <a:extLst>
              <a:ext uri="{FF2B5EF4-FFF2-40B4-BE49-F238E27FC236}">
                <a16:creationId xmlns:a16="http://schemas.microsoft.com/office/drawing/2014/main" id="{575F0DE8-8D5F-BF4F-A2AB-1DE0EA30E591}"/>
              </a:ext>
            </a:extLst>
          </p:cNvPr>
          <p:cNvCxnSpPr>
            <a:cxnSpLocks/>
          </p:cNvCxnSpPr>
          <p:nvPr userDrawn="1"/>
        </p:nvCxnSpPr>
        <p:spPr>
          <a:xfrm flipH="1">
            <a:off x="527901" y="863600"/>
            <a:ext cx="11156102" cy="0"/>
          </a:xfrm>
          <a:prstGeom prst="line">
            <a:avLst/>
          </a:prstGeom>
          <a:ln>
            <a:solidFill>
              <a:srgbClr val="003366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A6AD34F-351F-9245-AE35-B5236F7E6C38}"/>
              </a:ext>
            </a:extLst>
          </p:cNvPr>
          <p:cNvGrpSpPr/>
          <p:nvPr userDrawn="1"/>
        </p:nvGrpSpPr>
        <p:grpSpPr>
          <a:xfrm>
            <a:off x="8420181" y="26468"/>
            <a:ext cx="3263820" cy="837129"/>
            <a:chOff x="8420181" y="26468"/>
            <a:chExt cx="3263820" cy="837129"/>
          </a:xfrm>
        </p:grpSpPr>
        <p:pic>
          <p:nvPicPr>
            <p:cNvPr id="16" name="Bild 3" descr="fau-logo-philtheo.eps">
              <a:extLst>
                <a:ext uri="{FF2B5EF4-FFF2-40B4-BE49-F238E27FC236}">
                  <a16:creationId xmlns:a16="http://schemas.microsoft.com/office/drawing/2014/main" id="{211A4B8E-733C-EB4A-8A76-E1DD2298BB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-16457" b="-11291"/>
            <a:stretch/>
          </p:blipFill>
          <p:spPr bwMode="auto">
            <a:xfrm>
              <a:off x="9420210" y="56759"/>
              <a:ext cx="2263791" cy="806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2A539C13-1707-5247-861E-6BAD8C695F7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420181" y="26468"/>
              <a:ext cx="751275" cy="6729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5198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idx="1" hasCustomPrompt="1"/>
          </p:nvPr>
        </p:nvSpPr>
        <p:spPr>
          <a:xfrm>
            <a:off x="1727317" y="1074038"/>
            <a:ext cx="8640000" cy="4860000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389717" y="5951538"/>
            <a:ext cx="7315200" cy="457200"/>
          </a:xfrm>
        </p:spPr>
        <p:txBody>
          <a:bodyPr/>
          <a:lstStyle>
            <a:lvl1pPr marL="0" indent="0">
              <a:lnSpc>
                <a:spcPts val="17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AD236-35BB-E04B-9C01-0FD39D2313F4}" type="slidenum">
              <a:rPr lang="de-DE" smtClean="0"/>
              <a:t>‹#›</a:t>
            </a:fld>
            <a:endParaRPr lang="de-DE"/>
          </a:p>
        </p:txBody>
      </p:sp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D8A872-49C4-D941-A28D-EF8DAC89731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/>
            <a:r>
              <a:rPr lang="de-DE" sz="1000" dirty="0"/>
              <a:t>Prof. Dr. Stefan Evert | Lehrstuhl für Korpus- und Computerlinguistik | www.linguistik.uni-erlangen.de | www.stefan-evert.de</a:t>
            </a:r>
          </a:p>
        </p:txBody>
      </p:sp>
      <p:cxnSp>
        <p:nvCxnSpPr>
          <p:cNvPr id="13" name="Gerade Verbindung 3">
            <a:extLst>
              <a:ext uri="{FF2B5EF4-FFF2-40B4-BE49-F238E27FC236}">
                <a16:creationId xmlns:a16="http://schemas.microsoft.com/office/drawing/2014/main" id="{868557BC-0967-3849-8944-03742BFD51E0}"/>
              </a:ext>
            </a:extLst>
          </p:cNvPr>
          <p:cNvCxnSpPr>
            <a:cxnSpLocks/>
          </p:cNvCxnSpPr>
          <p:nvPr userDrawn="1"/>
        </p:nvCxnSpPr>
        <p:spPr>
          <a:xfrm flipH="1">
            <a:off x="527901" y="863600"/>
            <a:ext cx="11156102" cy="0"/>
          </a:xfrm>
          <a:prstGeom prst="line">
            <a:avLst/>
          </a:prstGeom>
          <a:ln>
            <a:solidFill>
              <a:srgbClr val="003366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926655F-B82E-6541-8E8F-33323E5F9D3E}"/>
              </a:ext>
            </a:extLst>
          </p:cNvPr>
          <p:cNvGrpSpPr/>
          <p:nvPr userDrawn="1"/>
        </p:nvGrpSpPr>
        <p:grpSpPr>
          <a:xfrm>
            <a:off x="8420181" y="26468"/>
            <a:ext cx="3263820" cy="837129"/>
            <a:chOff x="8420181" y="26468"/>
            <a:chExt cx="3263820" cy="837129"/>
          </a:xfrm>
        </p:grpSpPr>
        <p:pic>
          <p:nvPicPr>
            <p:cNvPr id="15" name="Bild 3" descr="fau-logo-philtheo.eps">
              <a:extLst>
                <a:ext uri="{FF2B5EF4-FFF2-40B4-BE49-F238E27FC236}">
                  <a16:creationId xmlns:a16="http://schemas.microsoft.com/office/drawing/2014/main" id="{9AE72333-E2D8-D44F-872A-154EC95180E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-16457" b="-11291"/>
            <a:stretch/>
          </p:blipFill>
          <p:spPr bwMode="auto">
            <a:xfrm>
              <a:off x="9420210" y="56759"/>
              <a:ext cx="2263791" cy="806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95647F3-3315-3B45-B5BB-4E54DB181FF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420181" y="26468"/>
              <a:ext cx="751275" cy="6729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02012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39A65E-9174-E147-BFFC-F3AB4B4FF47F}" type="slidenum">
              <a:rPr lang="de-DE"/>
              <a:pPr>
                <a:defRPr/>
              </a:pPr>
              <a:t>‹#›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E4C094-EDEF-0E4B-8709-136C6E48B2C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de-DE" sz="1000" dirty="0"/>
              <a:t>Prof. Dr. Stefan Evert | Lehrstuhl für Korpus- und Computerlinguistik | www.linguistik.uni-erlangen.de | www.stefan-evert.de</a:t>
            </a:r>
          </a:p>
        </p:txBody>
      </p:sp>
      <p:cxnSp>
        <p:nvCxnSpPr>
          <p:cNvPr id="10" name="Gerade Verbindung 3">
            <a:extLst>
              <a:ext uri="{FF2B5EF4-FFF2-40B4-BE49-F238E27FC236}">
                <a16:creationId xmlns:a16="http://schemas.microsoft.com/office/drawing/2014/main" id="{DA1C50B9-A503-D74E-B854-D2BAF4955FDA}"/>
              </a:ext>
            </a:extLst>
          </p:cNvPr>
          <p:cNvCxnSpPr>
            <a:cxnSpLocks/>
          </p:cNvCxnSpPr>
          <p:nvPr userDrawn="1"/>
        </p:nvCxnSpPr>
        <p:spPr>
          <a:xfrm flipH="1">
            <a:off x="527901" y="863600"/>
            <a:ext cx="11156102" cy="0"/>
          </a:xfrm>
          <a:prstGeom prst="line">
            <a:avLst/>
          </a:prstGeom>
          <a:ln>
            <a:solidFill>
              <a:srgbClr val="003366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2752AAE-68BF-DB47-BE7C-61A3B382E61A}"/>
              </a:ext>
            </a:extLst>
          </p:cNvPr>
          <p:cNvGrpSpPr/>
          <p:nvPr userDrawn="1"/>
        </p:nvGrpSpPr>
        <p:grpSpPr>
          <a:xfrm>
            <a:off x="8420181" y="26468"/>
            <a:ext cx="3263820" cy="837129"/>
            <a:chOff x="8420181" y="26468"/>
            <a:chExt cx="3263820" cy="837129"/>
          </a:xfrm>
        </p:grpSpPr>
        <p:pic>
          <p:nvPicPr>
            <p:cNvPr id="12" name="Bild 3" descr="fau-logo-philtheo.eps">
              <a:extLst>
                <a:ext uri="{FF2B5EF4-FFF2-40B4-BE49-F238E27FC236}">
                  <a16:creationId xmlns:a16="http://schemas.microsoft.com/office/drawing/2014/main" id="{54437FB7-B355-994F-9726-E43CA0430F4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-16457" b="-11291"/>
            <a:stretch/>
          </p:blipFill>
          <p:spPr bwMode="auto">
            <a:xfrm>
              <a:off x="9420210" y="56759"/>
              <a:ext cx="2263791" cy="806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75E6038-F9F4-824F-A449-27E52EA69C2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420181" y="26468"/>
              <a:ext cx="751275" cy="6729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1154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470295C-8D87-2441-88D6-71D6B36DA00E}"/>
              </a:ext>
            </a:extLst>
          </p:cNvPr>
          <p:cNvGrpSpPr/>
          <p:nvPr userDrawn="1"/>
        </p:nvGrpSpPr>
        <p:grpSpPr>
          <a:xfrm>
            <a:off x="8420181" y="26468"/>
            <a:ext cx="3263820" cy="837129"/>
            <a:chOff x="8420181" y="26468"/>
            <a:chExt cx="3263820" cy="837129"/>
          </a:xfrm>
        </p:grpSpPr>
        <p:pic>
          <p:nvPicPr>
            <p:cNvPr id="7" name="Bild 3" descr="fau-logo-philtheo.eps">
              <a:extLst>
                <a:ext uri="{FF2B5EF4-FFF2-40B4-BE49-F238E27FC236}">
                  <a16:creationId xmlns:a16="http://schemas.microsoft.com/office/drawing/2014/main" id="{6786D189-6398-FE47-BA50-646FFC177A2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-16457" b="-11291"/>
            <a:stretch/>
          </p:blipFill>
          <p:spPr bwMode="auto">
            <a:xfrm>
              <a:off x="9420210" y="56759"/>
              <a:ext cx="2263791" cy="806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F6CB924-1ECC-3A4F-BAE0-639D792C4BC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420181" y="26468"/>
              <a:ext cx="751275" cy="6729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7992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elplatzhalter 1"/>
          <p:cNvSpPr>
            <a:spLocks noGrp="1"/>
          </p:cNvSpPr>
          <p:nvPr>
            <p:ph type="title"/>
          </p:nvPr>
        </p:nvSpPr>
        <p:spPr bwMode="auto">
          <a:xfrm>
            <a:off x="527901" y="122548"/>
            <a:ext cx="7720553" cy="72355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Mastertitelformat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527901" y="1008668"/>
            <a:ext cx="11156101" cy="540007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082868" y="6408741"/>
            <a:ext cx="601133" cy="449259"/>
          </a:xfrm>
          <a:prstGeom prst="rect">
            <a:avLst/>
          </a:prstGeom>
        </p:spPr>
        <p:txBody>
          <a:bodyPr vert="horz" lIns="91440" tIns="0" rIns="0" bIns="0" rtlCol="0" anchor="ctr" anchorCtr="0"/>
          <a:lstStyle>
            <a:lvl1pPr algn="r">
              <a:defRPr sz="1100">
                <a:solidFill>
                  <a:srgbClr val="969696"/>
                </a:solidFill>
                <a:latin typeface="Calibri" panose="020F0502020204030204" pitchFamily="34" charset="0"/>
                <a:ea typeface="ＭＳ Ｐゴシック" pitchFamily="34" charset="-128"/>
                <a:cs typeface="Calibri" panose="020F0502020204030204" pitchFamily="34" charset="0"/>
              </a:defRPr>
            </a:lvl1pPr>
          </a:lstStyle>
          <a:p>
            <a:pPr>
              <a:defRPr/>
            </a:pPr>
            <a:fld id="{742586CB-AD95-7B43-A4BD-A094174458C9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D826F0D-D5F3-CB4D-ACEC-2A4809B827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4426" y="6408740"/>
            <a:ext cx="9952417" cy="44925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1pPr>
          </a:lstStyle>
          <a:p>
            <a:pPr algn="l"/>
            <a:r>
              <a:rPr lang="de-DE" dirty="0"/>
              <a:t>Prof. Dr. Stefan Evert | Lehrstuhl für Korpus- und Computerlinguistik | www.linguistik.uni-erlangen.de | www.stefan-evert.de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0" r:id="rId1"/>
    <p:sldLayoutId id="2147483961" r:id="rId2"/>
    <p:sldLayoutId id="2147483962" r:id="rId3"/>
    <p:sldLayoutId id="2147483963" r:id="rId4"/>
    <p:sldLayoutId id="2147483978" r:id="rId5"/>
    <p:sldLayoutId id="2147483964" r:id="rId6"/>
    <p:sldLayoutId id="2147483965" r:id="rId7"/>
  </p:sldLayoutIdLst>
  <p:hf hdr="0" ftr="0" dt="0"/>
  <p:txStyles>
    <p:titleStyle>
      <a:lvl1pPr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800" b="1" kern="1200">
          <a:solidFill>
            <a:srgbClr val="003366"/>
          </a:solidFill>
          <a:latin typeface="Candara" panose="020E0502030303020204" pitchFamily="34" charset="0"/>
          <a:ea typeface="ＭＳ Ｐゴシック" charset="0"/>
          <a:cs typeface="Calibri" panose="020F0502020204030204" pitchFamily="34" charset="0"/>
        </a:defRPr>
      </a:lvl1pPr>
      <a:lvl2pPr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2pPr>
      <a:lvl3pPr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3pPr>
      <a:lvl4pPr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4pPr>
      <a:lvl5pPr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5pPr>
      <a:lvl6pPr marL="457200"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6pPr>
      <a:lvl7pPr marL="914400"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7pPr>
      <a:lvl8pPr marL="1371600"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8pPr>
      <a:lvl9pPr marL="1828800"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9pPr>
    </p:titleStyle>
    <p:bodyStyle>
      <a:lvl1pPr marL="236538" indent="-276225" algn="l" defTabSz="457200" rtl="0" eaLnBrk="1" fontAlgn="base" hangingPunct="1">
        <a:lnSpc>
          <a:spcPts val="2400"/>
        </a:lnSpc>
        <a:spcBef>
          <a:spcPts val="480"/>
        </a:spcBef>
        <a:spcAft>
          <a:spcPct val="0"/>
        </a:spcAft>
        <a:buClr>
          <a:srgbClr val="003366"/>
        </a:buClr>
        <a:buSzPct val="100000"/>
        <a:buFont typeface="Lucida Grande" charset="0"/>
        <a:buChar char="●"/>
        <a:defRPr sz="2000" kern="12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1pPr>
      <a:lvl2pPr marL="630238" indent="-273050" algn="l" defTabSz="457200" rtl="0" eaLnBrk="1" fontAlgn="base" hangingPunct="1">
        <a:lnSpc>
          <a:spcPts val="2200"/>
        </a:lnSpc>
        <a:spcBef>
          <a:spcPts val="432"/>
        </a:spcBef>
        <a:spcAft>
          <a:spcPct val="0"/>
        </a:spcAft>
        <a:buClr>
          <a:srgbClr val="003366"/>
        </a:buClr>
        <a:buSzPct val="80000"/>
        <a:buFont typeface="Lucida Grande" charset="0"/>
        <a:buChar char="●"/>
        <a:tabLst/>
        <a:defRPr kern="12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2pPr>
      <a:lvl3pPr marL="939800" indent="-215900" algn="l" defTabSz="457200" rtl="0" eaLnBrk="1" fontAlgn="base" hangingPunct="1">
        <a:lnSpc>
          <a:spcPts val="2000"/>
        </a:lnSpc>
        <a:spcBef>
          <a:spcPts val="384"/>
        </a:spcBef>
        <a:spcAft>
          <a:spcPct val="0"/>
        </a:spcAft>
        <a:buClr>
          <a:srgbClr val="003366"/>
        </a:buClr>
        <a:buSzPct val="64000"/>
        <a:buFont typeface="Lucida Grande" charset="0"/>
        <a:buChar char="●"/>
        <a:tabLst/>
        <a:defRPr sz="1600" kern="12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3pPr>
      <a:lvl4pPr marL="1203325" indent="-215900" algn="l" defTabSz="457200" rtl="0" eaLnBrk="1" fontAlgn="base" hangingPunct="1">
        <a:lnSpc>
          <a:spcPts val="2000"/>
        </a:lnSpc>
        <a:spcBef>
          <a:spcPts val="384"/>
        </a:spcBef>
        <a:spcAft>
          <a:spcPct val="0"/>
        </a:spcAft>
        <a:buClr>
          <a:srgbClr val="003366"/>
        </a:buClr>
        <a:buSzPct val="64000"/>
        <a:buFont typeface="Lucida Grande" charset="0"/>
        <a:buChar char="●"/>
        <a:tabLst/>
        <a:defRPr sz="1600" kern="12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4pPr>
      <a:lvl5pPr marL="1466850" indent="-215900" algn="l" defTabSz="457200" rtl="0" eaLnBrk="1" fontAlgn="base" hangingPunct="1">
        <a:lnSpc>
          <a:spcPts val="2000"/>
        </a:lnSpc>
        <a:spcBef>
          <a:spcPts val="384"/>
        </a:spcBef>
        <a:spcAft>
          <a:spcPct val="0"/>
        </a:spcAft>
        <a:buClr>
          <a:srgbClr val="003366"/>
        </a:buClr>
        <a:buSzPct val="64000"/>
        <a:buFont typeface="Lucida Grande" charset="0"/>
        <a:buChar char="●"/>
        <a:tabLst/>
        <a:defRPr sz="1600" kern="12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ncaster.ac.uk/fass/projects/corpus/ZJU/xCBLS/CBLS.htm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tiny.cc/corpora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linguisticsweb.org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inception-project.github.io/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rodi.gy/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corenlp.run/" TargetMode="External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tabLst>
                <a:tab pos="703263" algn="l"/>
              </a:tabLst>
            </a:pPr>
            <a:r>
              <a:rPr lang="en-US" b="0" dirty="0"/>
              <a:t>GRK 2839 – Winter School 2023</a:t>
            </a:r>
            <a:br>
              <a:rPr lang="en-US" dirty="0"/>
            </a:b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Corpus linguistics:</a:t>
            </a:r>
            <a:b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Fundamentals, corpus compilation &amp; annotation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000" b="1" dirty="0"/>
              <a:t>Prof. Dr. Stephanie Evert</a:t>
            </a:r>
          </a:p>
          <a:p>
            <a:pPr>
              <a:lnSpc>
                <a:spcPct val="100000"/>
              </a:lnSpc>
            </a:pPr>
            <a:r>
              <a:rPr lang="en-US" sz="2000" dirty="0" err="1"/>
              <a:t>Chair of Computational Corpus Linguistics</a:t>
            </a: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bg2">
                    <a:lumMod val="90000"/>
                  </a:schemeClr>
                </a:solidFill>
              </a:rPr>
              <a:t>www.linguistik.uni-erlangen.de</a:t>
            </a:r>
          </a:p>
        </p:txBody>
      </p:sp>
    </p:spTree>
    <p:extLst>
      <p:ext uri="{BB962C8B-B14F-4D97-AF65-F5344CB8AC3E}">
        <p14:creationId xmlns:p14="http://schemas.microsoft.com/office/powerpoint/2010/main" val="1083703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Applications of corpus linguistics (I)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  <a:sym typeface="Wingdings"/>
              </a:rPr>
              <a:t>Dialectology &amp; contrastive linguistics</a:t>
            </a:r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</a:rPr>
              <a:t>Historical linguistics &amp; language change</a:t>
            </a:r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</a:rPr>
              <a:t>Language description </a:t>
            </a:r>
            <a:r>
              <a:rPr lang="en-US"/>
              <a:t>(e.g. endangered languages)</a:t>
            </a:r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</a:rPr>
              <a:t>Language teaching, language acquisition</a:t>
            </a:r>
            <a:r>
              <a:rPr lang="en-US"/>
              <a:t>, </a:t>
            </a:r>
            <a:r>
              <a:rPr lang="en-US">
                <a:solidFill>
                  <a:schemeClr val="accent1"/>
                </a:solidFill>
              </a:rPr>
              <a:t>CALL</a:t>
            </a:r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</a:rPr>
              <a:t>Language variation, register studies </a:t>
            </a:r>
            <a:r>
              <a:rPr lang="en-US"/>
              <a:t>(</a:t>
            </a:r>
            <a:r>
              <a:rPr lang="en-US">
                <a:sym typeface="Wingdings"/>
              </a:rPr>
              <a:t>➞ Biber's MDA)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</a:rPr>
              <a:t>Lexical semantics </a:t>
            </a:r>
            <a:r>
              <a:rPr lang="en-US"/>
              <a:t>(</a:t>
            </a:r>
            <a:r>
              <a:rPr lang="en-US">
                <a:sym typeface="Wingdings"/>
              </a:rPr>
              <a:t>e.g. semantic prosodies)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</a:rPr>
              <a:t>Lexicography &amp; lexicology </a:t>
            </a:r>
            <a:r>
              <a:rPr lang="en-US"/>
              <a:t>(</a:t>
            </a:r>
            <a:r>
              <a:rPr lang="en-US">
                <a:sym typeface="Wingdings"/>
              </a:rPr>
              <a:t>➞ COBUILD, collocation dictionaries)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  <a:sym typeface="Wingdings"/>
              </a:rPr>
              <a:t>Morphology</a:t>
            </a:r>
            <a:r>
              <a:rPr lang="en-US">
                <a:sym typeface="Wingdings"/>
              </a:rPr>
              <a:t> (➞ quantitative productivity)</a:t>
            </a:r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</a:rPr>
              <a:t>Phonology</a:t>
            </a:r>
            <a:r>
              <a:rPr lang="en-US"/>
              <a:t> (esp. studies of phonological variation)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10</a:t>
            </a:fld>
            <a:endParaRPr lang="de-DE" dirty="0"/>
          </a:p>
        </p:txBody>
      </p:sp>
      <p:sp>
        <p:nvSpPr>
          <p:cNvPr id="5" name="TextBox 4"/>
          <p:cNvSpPr txBox="1"/>
          <p:nvPr/>
        </p:nvSpPr>
        <p:spPr>
          <a:xfrm>
            <a:off x="7377471" y="6048595"/>
            <a:ext cx="43065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600" dirty="0" err="1">
                <a:solidFill>
                  <a:schemeClr val="accent4">
                    <a:lumMod val="75000"/>
                  </a:schemeClr>
                </a:solidFill>
                <a:latin typeface="Helvetica Neue"/>
                <a:cs typeface="Helvetica Neue"/>
              </a:rPr>
              <a:t>See McEnery, Xiao &amp; Tono (2006, Unit A10)</a:t>
            </a:r>
            <a:br>
              <a:rPr lang="de-DE" sz="1600" dirty="0" err="1">
                <a:solidFill>
                  <a:schemeClr val="accent4">
                    <a:lumMod val="75000"/>
                  </a:schemeClr>
                </a:solidFill>
                <a:latin typeface="Helvetica Neue"/>
                <a:cs typeface="Helvetica Neue"/>
              </a:rPr>
            </a:br>
            <a:r>
              <a:rPr lang="de-DE" sz="1600" dirty="0" err="1">
                <a:solidFill>
                  <a:schemeClr val="accent4">
                    <a:lumMod val="75000"/>
                  </a:schemeClr>
                </a:solidFill>
                <a:latin typeface="Helvetica Neue"/>
                <a:cs typeface="Helvetica Neue"/>
              </a:rPr>
              <a:t>for examples and references</a:t>
            </a:r>
          </a:p>
        </p:txBody>
      </p:sp>
    </p:spTree>
    <p:extLst>
      <p:ext uri="{BB962C8B-B14F-4D97-AF65-F5344CB8AC3E}">
        <p14:creationId xmlns:p14="http://schemas.microsoft.com/office/powerpoint/2010/main" val="3380092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Applications of corpus linguistics (II)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chemeClr val="accent1"/>
                </a:solidFill>
              </a:rPr>
              <a:t>Pragmatics &amp; discourse analysis </a:t>
            </a:r>
            <a:r>
              <a:rPr lang="en-US" dirty="0"/>
              <a:t>(</a:t>
            </a:r>
            <a:r>
              <a:rPr lang="en-US" dirty="0">
                <a:sym typeface="Wingdings"/>
              </a:rPr>
              <a:t>➞ rhetoric, ideology, politics)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accent1"/>
                </a:solidFill>
                <a:sym typeface="Wingdings"/>
              </a:rPr>
              <a:t>Psycholinguistics &amp; psychology </a:t>
            </a:r>
            <a:r>
              <a:rPr lang="en-US" dirty="0">
                <a:sym typeface="Wingdings"/>
              </a:rPr>
              <a:t>(e.g. frequency &amp; association norms)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accent1"/>
                </a:solidFill>
              </a:rPr>
              <a:t>Sociolinguistics</a:t>
            </a:r>
            <a:r>
              <a:rPr lang="en-US" dirty="0"/>
              <a:t> (e.g. gender studies, language ideology, power relations)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accent1"/>
                </a:solidFill>
              </a:rPr>
              <a:t>Stylometry &amp; literary studies </a:t>
            </a:r>
            <a:r>
              <a:rPr lang="en-US" dirty="0"/>
              <a:t>(</a:t>
            </a:r>
            <a:r>
              <a:rPr lang="en-US" dirty="0">
                <a:sym typeface="Wingdings"/>
              </a:rPr>
              <a:t>e.g. authorship attribution, literary stylistics)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accent1"/>
                </a:solidFill>
                <a:sym typeface="Wingdings"/>
              </a:rPr>
              <a:t>Syntax &amp; grammar </a:t>
            </a:r>
            <a:r>
              <a:rPr lang="en-US" dirty="0">
                <a:sym typeface="Wingdings"/>
              </a:rPr>
              <a:t>(➞ Quirk/Greenbaum, LGSWE)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accent1"/>
                </a:solidFill>
                <a:sym typeface="Wingdings"/>
              </a:rPr>
              <a:t>Theoretical linguistics </a:t>
            </a:r>
            <a:r>
              <a:rPr lang="en-US" dirty="0">
                <a:sym typeface="Wingdings"/>
              </a:rPr>
              <a:t>(➞ validation of theoretical predictions)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accent1"/>
                </a:solidFill>
                <a:sym typeface="Wingdings"/>
              </a:rPr>
              <a:t>Translation studies </a:t>
            </a:r>
            <a:r>
              <a:rPr lang="en-US" dirty="0">
                <a:sym typeface="Wingdings"/>
              </a:rPr>
              <a:t>(➞ “</a:t>
            </a:r>
            <a:r>
              <a:rPr lang="en-US" dirty="0" err="1">
                <a:sym typeface="Wingdings"/>
              </a:rPr>
              <a:t>translationese</a:t>
            </a:r>
            <a:r>
              <a:rPr lang="en-US" dirty="0">
                <a:sym typeface="Wingdings"/>
              </a:rPr>
              <a:t>”, CAT)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chemeClr val="accent2"/>
                </a:solidFill>
                <a:sym typeface="Wingdings"/>
              </a:rPr>
              <a:t>Usage-based linguistics </a:t>
            </a:r>
            <a:r>
              <a:rPr lang="en-US" dirty="0">
                <a:sym typeface="Wingdings"/>
              </a:rPr>
              <a:t>(➞ </a:t>
            </a:r>
            <a:r>
              <a:rPr lang="en-US" dirty="0">
                <a:solidFill>
                  <a:schemeClr val="accent1"/>
                </a:solidFill>
                <a:sym typeface="Wingdings"/>
              </a:rPr>
              <a:t>cognitive linguistics</a:t>
            </a:r>
            <a:r>
              <a:rPr lang="en-US" dirty="0">
                <a:sym typeface="Wingdings"/>
              </a:rPr>
              <a:t>, </a:t>
            </a:r>
            <a:r>
              <a:rPr lang="en-US" dirty="0">
                <a:solidFill>
                  <a:schemeClr val="accent2"/>
                </a:solidFill>
                <a:sym typeface="Wingdings"/>
              </a:rPr>
              <a:t>construction grammar</a:t>
            </a:r>
            <a:r>
              <a:rPr lang="en-US" dirty="0">
                <a:sym typeface="Wingdings"/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11</a:t>
            </a:fld>
            <a:endParaRPr lang="de-DE" dirty="0"/>
          </a:p>
        </p:txBody>
      </p:sp>
      <p:sp>
        <p:nvSpPr>
          <p:cNvPr id="5" name="TextBox 4"/>
          <p:cNvSpPr txBox="1"/>
          <p:nvPr/>
        </p:nvSpPr>
        <p:spPr>
          <a:xfrm>
            <a:off x="7377471" y="6048595"/>
            <a:ext cx="43065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600" dirty="0" err="1">
                <a:solidFill>
                  <a:schemeClr val="accent4">
                    <a:lumMod val="75000"/>
                  </a:schemeClr>
                </a:solidFill>
                <a:latin typeface="Helvetica Neue"/>
                <a:cs typeface="Helvetica Neue"/>
              </a:rPr>
              <a:t>See McEnery, Xiao &amp; Tono (2006, Unit A10)</a:t>
            </a:r>
            <a:br>
              <a:rPr lang="de-DE" sz="1600" dirty="0" err="1">
                <a:solidFill>
                  <a:schemeClr val="accent4">
                    <a:lumMod val="75000"/>
                  </a:schemeClr>
                </a:solidFill>
                <a:latin typeface="Helvetica Neue"/>
                <a:cs typeface="Helvetica Neue"/>
              </a:rPr>
            </a:br>
            <a:r>
              <a:rPr lang="de-DE" sz="1600" dirty="0" err="1">
                <a:solidFill>
                  <a:schemeClr val="accent4">
                    <a:lumMod val="75000"/>
                  </a:schemeClr>
                </a:solidFill>
                <a:latin typeface="Helvetica Neue"/>
                <a:cs typeface="Helvetica Neue"/>
              </a:rPr>
              <a:t>for examples and references</a:t>
            </a:r>
          </a:p>
        </p:txBody>
      </p:sp>
    </p:spTree>
    <p:extLst>
      <p:ext uri="{BB962C8B-B14F-4D97-AF65-F5344CB8AC3E}">
        <p14:creationId xmlns:p14="http://schemas.microsoft.com/office/powerpoint/2010/main" val="31419162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stages of a typical corpus study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58775" indent="-358775">
              <a:buFont typeface="+mj-lt"/>
              <a:buAutoNum type="arabicPeriod"/>
            </a:pPr>
            <a:r>
              <a:rPr lang="en-US" dirty="0">
                <a:solidFill>
                  <a:schemeClr val="accent2"/>
                </a:solidFill>
              </a:rPr>
              <a:t>Operationalization</a:t>
            </a:r>
          </a:p>
          <a:p>
            <a:pPr lvl="1"/>
            <a:r>
              <a:rPr lang="en-US" dirty="0"/>
              <a:t>research question ➞ quantitative hypothesis, definition of population (</a:t>
            </a:r>
            <a:r>
              <a:rPr lang="en-US" i="1" dirty="0"/>
              <a:t>sampling frame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pPr marL="358775" indent="-358775">
              <a:buFont typeface="+mj-lt"/>
              <a:buAutoNum type="arabicPeriod"/>
            </a:pPr>
            <a:r>
              <a:rPr lang="en-US" dirty="0">
                <a:solidFill>
                  <a:schemeClr val="accent2"/>
                </a:solidFill>
              </a:rPr>
              <a:t>Corpus compilation</a:t>
            </a:r>
          </a:p>
          <a:p>
            <a:pPr lvl="1"/>
            <a:r>
              <a:rPr lang="en-US" dirty="0"/>
              <a:t>selection of texts (from sampling frame), digitization / format conversion</a:t>
            </a:r>
          </a:p>
          <a:p>
            <a:pPr lvl="1"/>
            <a:r>
              <a:rPr lang="en-US" dirty="0"/>
              <a:t>collection of metadata, legal &amp; ethical issues</a:t>
            </a:r>
          </a:p>
          <a:p>
            <a:pPr lvl="1"/>
            <a:r>
              <a:rPr lang="en-US" dirty="0"/>
              <a:t>shortcut: reuse existing corpus (often by selecting a suitable </a:t>
            </a:r>
            <a:r>
              <a:rPr lang="en-US" dirty="0" err="1"/>
              <a:t>subcorpus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pPr marL="360363" indent="-360363">
              <a:buFont typeface="+mj-lt"/>
              <a:buAutoNum type="arabicPeriod"/>
            </a:pPr>
            <a:r>
              <a:rPr lang="en-US" dirty="0">
                <a:solidFill>
                  <a:schemeClr val="accent2"/>
                </a:solidFill>
              </a:rPr>
              <a:t>Linguistic annotation</a:t>
            </a:r>
          </a:p>
          <a:p>
            <a:pPr lvl="1"/>
            <a:r>
              <a:rPr lang="en-US" dirty="0"/>
              <a:t>manual annotation, GUI, annotator agreement</a:t>
            </a:r>
          </a:p>
          <a:p>
            <a:pPr lvl="1"/>
            <a:r>
              <a:rPr lang="en-US" dirty="0"/>
              <a:t>automatic annotation with NLP tools for larger corpora</a:t>
            </a:r>
          </a:p>
          <a:p>
            <a:pPr lvl="1"/>
            <a:endParaRPr lang="en-US" dirty="0"/>
          </a:p>
          <a:p>
            <a:pPr marL="358775" indent="-358775">
              <a:buFont typeface="+mj-lt"/>
              <a:buAutoNum type="arabicPeriod"/>
            </a:pPr>
            <a:r>
              <a:rPr lang="en-US" dirty="0">
                <a:solidFill>
                  <a:schemeClr val="accent2"/>
                </a:solidFill>
              </a:rPr>
              <a:t>Representation format</a:t>
            </a:r>
            <a:endParaRPr lang="en-US" dirty="0"/>
          </a:p>
          <a:p>
            <a:pPr lvl="1"/>
            <a:r>
              <a:rPr lang="en-US" dirty="0"/>
              <a:t>standards: Unicode, XML, TEI, XCES, … important for archiving and data exchange</a:t>
            </a:r>
          </a:p>
          <a:p>
            <a:pPr lvl="1"/>
            <a:r>
              <a:rPr lang="en-US" dirty="0"/>
              <a:t>efficient binary index formats (e.g. CWB) for corpus search &amp; quantitative analysis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2317E41-FD7B-5815-0B68-905653D45AA9}"/>
              </a:ext>
            </a:extLst>
          </p:cNvPr>
          <p:cNvSpPr/>
          <p:nvPr/>
        </p:nvSpPr>
        <p:spPr>
          <a:xfrm>
            <a:off x="9144099" y="3168704"/>
            <a:ext cx="2520000" cy="1080000"/>
          </a:xfrm>
          <a:prstGeom prst="roundRect">
            <a:avLst>
              <a:gd name="adj" fmla="val 50000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today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AD400B6-1F1A-A89C-08DE-DD14951C39C7}"/>
              </a:ext>
            </a:extLst>
          </p:cNvPr>
          <p:cNvSpPr/>
          <p:nvPr/>
        </p:nvSpPr>
        <p:spPr>
          <a:xfrm>
            <a:off x="7440805" y="4549269"/>
            <a:ext cx="2520000" cy="1080000"/>
          </a:xfrm>
          <a:prstGeom prst="roundRect">
            <a:avLst>
              <a:gd name="adj" fmla="val 50000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Thursday</a:t>
            </a:r>
          </a:p>
        </p:txBody>
      </p:sp>
    </p:spTree>
    <p:extLst>
      <p:ext uri="{BB962C8B-B14F-4D97-AF65-F5344CB8AC3E}">
        <p14:creationId xmlns:p14="http://schemas.microsoft.com/office/powerpoint/2010/main" val="3959078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stages of a typical corpus study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0363" indent="-360363">
              <a:buFont typeface="+mj-lt"/>
              <a:buAutoNum type="arabicPeriod" startAt="5"/>
            </a:pPr>
            <a:r>
              <a:rPr lang="en-US" dirty="0">
                <a:solidFill>
                  <a:schemeClr val="accent2"/>
                </a:solidFill>
              </a:rPr>
              <a:t>Indexing &amp; search</a:t>
            </a:r>
          </a:p>
          <a:p>
            <a:pPr lvl="1"/>
            <a:r>
              <a:rPr lang="en-US" dirty="0"/>
              <a:t>search for keyword, phrase, linguistic pattern, … </a:t>
            </a:r>
          </a:p>
          <a:p>
            <a:pPr lvl="1"/>
            <a:r>
              <a:rPr lang="en-US" dirty="0">
                <a:sym typeface="Wingdings"/>
              </a:rPr>
              <a:t>view results as concordance (“</a:t>
            </a:r>
            <a:r>
              <a:rPr lang="en-US" dirty="0" err="1">
                <a:sym typeface="Wingdings"/>
              </a:rPr>
              <a:t>kwic</a:t>
            </a:r>
            <a:r>
              <a:rPr lang="en-US" dirty="0">
                <a:sym typeface="Wingdings"/>
              </a:rPr>
              <a:t>” = keyword in context)</a:t>
            </a:r>
          </a:p>
          <a:p>
            <a:pPr lvl="1"/>
            <a:r>
              <a:rPr lang="en-US" dirty="0">
                <a:sym typeface="Wingdings"/>
              </a:rPr>
              <a:t>analysis = grouping &amp; structuring of concordance</a:t>
            </a:r>
            <a:br>
              <a:rPr lang="en-US" dirty="0">
                <a:sym typeface="Wingdings"/>
              </a:rPr>
            </a:br>
            <a:r>
              <a:rPr lang="en-US" dirty="0">
                <a:sym typeface="Wingdings"/>
              </a:rPr>
              <a:t>in order to identify recurrent patterns</a:t>
            </a:r>
          </a:p>
          <a:p>
            <a:pPr lvl="1"/>
            <a:r>
              <a:rPr lang="en-US" dirty="0"/>
              <a:t>efficient search based on binary index format</a:t>
            </a:r>
          </a:p>
          <a:p>
            <a:pPr lvl="1"/>
            <a:endParaRPr lang="en-US" dirty="0">
              <a:sym typeface="Wingdings"/>
            </a:endParaRPr>
          </a:p>
          <a:p>
            <a:pPr marL="360363" indent="-360363">
              <a:buFont typeface="+mj-lt"/>
              <a:buAutoNum type="arabicPeriod" startAt="5"/>
            </a:pPr>
            <a:r>
              <a:rPr lang="en-US" dirty="0">
                <a:solidFill>
                  <a:schemeClr val="accent2"/>
                </a:solidFill>
                <a:sym typeface="Wingdings"/>
              </a:rPr>
              <a:t>Quantitative analysis</a:t>
            </a:r>
          </a:p>
          <a:p>
            <a:pPr lvl="1"/>
            <a:r>
              <a:rPr lang="en-US" dirty="0">
                <a:sym typeface="Wingdings"/>
              </a:rPr>
              <a:t>many insights based on systematic analysis</a:t>
            </a:r>
            <a:br>
              <a:rPr lang="en-US" dirty="0">
                <a:sym typeface="Wingdings"/>
              </a:rPr>
            </a:br>
            <a:r>
              <a:rPr lang="en-US" dirty="0">
                <a:sym typeface="Wingdings"/>
              </a:rPr>
              <a:t>of frequency data (esp. for large corpora)</a:t>
            </a:r>
          </a:p>
          <a:p>
            <a:pPr lvl="1"/>
            <a:r>
              <a:rPr lang="en-US" dirty="0">
                <a:sym typeface="Wingdings"/>
              </a:rPr>
              <a:t>frequency comparison, keywords, co-occurrence</a:t>
            </a:r>
          </a:p>
          <a:p>
            <a:pPr lvl="1"/>
            <a:r>
              <a:rPr lang="en-US" dirty="0">
                <a:sym typeface="Wingdings"/>
              </a:rPr>
              <a:t>statistical hypothesis tests, data analysis, </a:t>
            </a:r>
            <a:r>
              <a:rPr lang="en-US" dirty="0" err="1">
                <a:sym typeface="Wingdings"/>
              </a:rPr>
              <a:t>visualisation</a:t>
            </a:r>
            <a:endParaRPr lang="en-US" dirty="0">
              <a:sym typeface="Wingdings"/>
            </a:endParaRPr>
          </a:p>
          <a:p>
            <a:pPr lvl="1"/>
            <a:endParaRPr lang="en-US" dirty="0">
              <a:sym typeface="Wingdings"/>
            </a:endParaRPr>
          </a:p>
          <a:p>
            <a:pPr marL="360363" indent="-360363">
              <a:buFont typeface="+mj-lt"/>
              <a:buAutoNum type="arabicPeriod" startAt="5"/>
            </a:pPr>
            <a:r>
              <a:rPr lang="en-US" dirty="0">
                <a:solidFill>
                  <a:schemeClr val="accent2"/>
                </a:solidFill>
                <a:sym typeface="Wingdings"/>
              </a:rPr>
              <a:t>Interpretation</a:t>
            </a:r>
            <a:endParaRPr lang="en-US" dirty="0">
              <a:solidFill>
                <a:schemeClr val="accent2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790A244-00EC-E24E-B2DC-AA912A93FA78}"/>
              </a:ext>
            </a:extLst>
          </p:cNvPr>
          <p:cNvGrpSpPr/>
          <p:nvPr/>
        </p:nvGrpSpPr>
        <p:grpSpPr>
          <a:xfrm>
            <a:off x="5555226" y="1008669"/>
            <a:ext cx="6128776" cy="2570274"/>
            <a:chOff x="3657600" y="1887659"/>
            <a:chExt cx="5405769" cy="2524853"/>
          </a:xfrm>
        </p:grpSpPr>
        <p:pic>
          <p:nvPicPr>
            <p:cNvPr id="6" name="Picture 5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4166DE3C-1BA7-344B-8B27-9AA4FB7FEA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28" t="10433" r="1251" b="78313"/>
            <a:stretch/>
          </p:blipFill>
          <p:spPr>
            <a:xfrm>
              <a:off x="3657600" y="1887659"/>
              <a:ext cx="5405769" cy="378254"/>
            </a:xfrm>
            <a:prstGeom prst="rect">
              <a:avLst/>
            </a:prstGeom>
          </p:spPr>
        </p:pic>
        <p:pic>
          <p:nvPicPr>
            <p:cNvPr id="7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BA8003EF-D304-A942-9C66-7FADB29142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8435" t="30014" r="1253" b="7155"/>
            <a:stretch/>
          </p:blipFill>
          <p:spPr>
            <a:xfrm>
              <a:off x="5148816" y="2289429"/>
              <a:ext cx="3914553" cy="2123083"/>
            </a:xfrm>
            <a:prstGeom prst="rect">
              <a:avLst/>
            </a:prstGeom>
          </p:spPr>
        </p:pic>
      </p:grp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F2B6F29-7C69-DCE7-D314-C22072EBF2CC}"/>
              </a:ext>
            </a:extLst>
          </p:cNvPr>
          <p:cNvSpPr/>
          <p:nvPr/>
        </p:nvSpPr>
        <p:spPr>
          <a:xfrm>
            <a:off x="5555226" y="2628704"/>
            <a:ext cx="2520000" cy="1080000"/>
          </a:xfrm>
          <a:prstGeom prst="roundRect">
            <a:avLst>
              <a:gd name="adj" fmla="val 50000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tomorrow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6B7AAD8-C990-2B4C-3B90-734B747026F3}"/>
              </a:ext>
            </a:extLst>
          </p:cNvPr>
          <p:cNvSpPr/>
          <p:nvPr/>
        </p:nvSpPr>
        <p:spPr>
          <a:xfrm>
            <a:off x="8377461" y="4453842"/>
            <a:ext cx="2520000" cy="1080000"/>
          </a:xfrm>
          <a:prstGeom prst="roundRect">
            <a:avLst>
              <a:gd name="adj" fmla="val 50000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Friday</a:t>
            </a:r>
          </a:p>
        </p:txBody>
      </p:sp>
    </p:spTree>
    <p:extLst>
      <p:ext uri="{BB962C8B-B14F-4D97-AF65-F5344CB8AC3E}">
        <p14:creationId xmlns:p14="http://schemas.microsoft.com/office/powerpoint/2010/main" val="3150521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Types of corpora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/>
              <a:t>written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spoken </a:t>
            </a:r>
            <a:r>
              <a:rPr lang="en-US">
                <a:solidFill>
                  <a:srgbClr val="3365A2"/>
                </a:solidFill>
              </a:rPr>
              <a:t>vs.</a:t>
            </a:r>
            <a:r>
              <a:rPr lang="en-US"/>
              <a:t> multimodal/multi-media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/>
              <a:t>reference corpus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specialized corpus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/>
              <a:t>synchronic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diachronic (discrete, continuous)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/>
              <a:t>closed corpus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monitor corpus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/>
              <a:t>monolingual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multilingual (parallel, comparable)</a:t>
            </a:r>
          </a:p>
          <a:p>
            <a:pPr>
              <a:spcBef>
                <a:spcPts val="600"/>
              </a:spcBef>
              <a:spcAft>
                <a:spcPts val="200"/>
              </a:spcAft>
            </a:pPr>
            <a:r>
              <a:rPr lang="en-US"/>
              <a:t>unannotated (raw text)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annotated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/>
              <a:t>metadata = information about texts &amp; speakers/authors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/>
              <a:t>linguistic annotation = systematically coded interpretation</a:t>
            </a:r>
          </a:p>
          <a:p>
            <a:pPr>
              <a:spcBef>
                <a:spcPts val="600"/>
              </a:spcBef>
              <a:spcAft>
                <a:spcPts val="200"/>
              </a:spcAft>
            </a:pPr>
            <a:r>
              <a:rPr lang="en-US"/>
              <a:t>corpus size: small &amp; clean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large &amp; messy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/>
              <a:t>measured in M = million (or G = billion) running words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91C3B93-11C6-2842-BA41-19F5595F3C42}" type="slidenum">
              <a:rPr lang="de-DE"/>
              <a:pPr>
                <a:defRPr/>
              </a:pPr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9979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corpora everybody should know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Brown Corpus (Francis &amp; Kucera 1964)</a:t>
            </a:r>
          </a:p>
          <a:p>
            <a:pPr lvl="1"/>
            <a:r>
              <a:rPr lang="en-US"/>
              <a:t>American English, written (edited), texts published in 1961</a:t>
            </a:r>
          </a:p>
          <a:p>
            <a:pPr lvl="1"/>
            <a:r>
              <a:rPr lang="en-US"/>
              <a:t>500 samples @ 2000 words from 15 text genres (</a:t>
            </a:r>
            <a:r>
              <a:rPr lang="en-US" i="1"/>
              <a:t>categories</a:t>
            </a:r>
            <a:r>
              <a:rPr lang="en-US"/>
              <a:t>)</a:t>
            </a:r>
          </a:p>
          <a:p>
            <a:r>
              <a:rPr lang="en-US"/>
              <a:t>Brown Family</a:t>
            </a:r>
          </a:p>
          <a:p>
            <a:pPr lvl="1"/>
            <a:r>
              <a:rPr lang="en-US"/>
              <a:t>Brown (AmE, 1961), LOB (BrE, 1961) – Frown (AmE, 1991), FLOB (BrE, 1991)</a:t>
            </a:r>
            <a:br>
              <a:rPr lang="en-US"/>
            </a:br>
            <a:r>
              <a:rPr lang="en-US"/>
              <a:t>– BLOB (BrE, 1931), BE2006 (BrE, 2006)</a:t>
            </a:r>
          </a:p>
          <a:p>
            <a:r>
              <a:rPr lang="en-US"/>
              <a:t>Penn Treebank (Marcus, Santorini &amp; Marcinkiewicz, 1993)</a:t>
            </a:r>
          </a:p>
          <a:p>
            <a:pPr lvl="1"/>
            <a:r>
              <a:rPr lang="en-US"/>
              <a:t>ca. 3 million words of AmE with syntactic analyses (</a:t>
            </a:r>
            <a:r>
              <a:rPr lang="en-US" i="1"/>
              <a:t>parse trees</a:t>
            </a:r>
            <a:r>
              <a:rPr lang="en-US"/>
              <a:t>)</a:t>
            </a:r>
          </a:p>
          <a:p>
            <a:r>
              <a:rPr lang="en-US"/>
              <a:t>British National Corpus (Aston &amp; Burnard 1998)</a:t>
            </a:r>
          </a:p>
          <a:p>
            <a:pPr lvl="1"/>
            <a:r>
              <a:rPr lang="en-US"/>
              <a:t>British English, 90% written / 10% spoken, collected ca. 1991</a:t>
            </a:r>
          </a:p>
          <a:p>
            <a:pPr lvl="1"/>
            <a:r>
              <a:rPr lang="en-US"/>
              <a:t>approx. 100 million words in 4048 files (= texts / collections)</a:t>
            </a:r>
          </a:p>
          <a:p>
            <a:r>
              <a:rPr lang="en-US"/>
              <a:t>Web as Corpus: WaCky (Baroni et al. 2009)</a:t>
            </a:r>
          </a:p>
          <a:p>
            <a:pPr lvl="1"/>
            <a:r>
              <a:rPr lang="en-US"/>
              <a:t>ca. 2 billion words of text from automatically crawled Web pages for each of DE, EN, FR, IT</a:t>
            </a:r>
          </a:p>
          <a:p>
            <a:pPr lvl="1"/>
            <a:r>
              <a:rPr lang="en-US"/>
              <a:t>many other Web as Corpus projects: larger corpora, additional languages (Arachnea, COW, SkE 10</a:t>
            </a:r>
            <a:r>
              <a:rPr lang="en-US" baseline="30000"/>
              <a:t>10</a:t>
            </a:r>
            <a:r>
              <a:rPr lang="en-US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0059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Recommended textbooks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7901" y="1008668"/>
            <a:ext cx="11280641" cy="5400073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200"/>
              <a:t>McEnery, Tony and Wilson, Andrew (2001). </a:t>
            </a:r>
            <a:r>
              <a:rPr lang="en-US" sz="2200" i="1">
                <a:solidFill>
                  <a:schemeClr val="accent1"/>
                </a:solidFill>
              </a:rPr>
              <a:t>Corpus Linguistics</a:t>
            </a:r>
            <a:r>
              <a:rPr lang="en-US" sz="2200"/>
              <a:t>. Edinburgh University Press, 2</a:t>
            </a:r>
            <a:r>
              <a:rPr lang="en-US" sz="2200" baseline="30000"/>
              <a:t>nd</a:t>
            </a:r>
            <a:r>
              <a:rPr lang="en-US" sz="2200"/>
              <a:t> ed.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200"/>
              <a:t>McEnery, Tony; Xiao, Richard; Tono, Yukio (2006). </a:t>
            </a:r>
            <a:r>
              <a:rPr lang="en-US" sz="2200" i="1">
                <a:solidFill>
                  <a:schemeClr val="accent1"/>
                </a:solidFill>
              </a:rPr>
              <a:t>Corpus-Based Language Studies: An advanced resource book</a:t>
            </a:r>
            <a:r>
              <a:rPr lang="en-US" sz="2200"/>
              <a:t>. Routledge, London/New York.  </a:t>
            </a:r>
            <a:r>
              <a:rPr lang="en-US" sz="1400">
                <a:hlinkClick r:id="rId3"/>
              </a:rPr>
              <a:t>https://www.lancaster.ac.uk/fass/projects/corpus/ZJU/xCBLS/CBLS.htm</a:t>
            </a:r>
            <a:r>
              <a:rPr lang="en-US" sz="1400"/>
              <a:t>  </a:t>
            </a:r>
            <a:endParaRPr lang="en-US"/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200"/>
              <a:t>McEnery, Tony and Hardie, Andrew (2012). </a:t>
            </a:r>
            <a:r>
              <a:rPr lang="en-US" sz="2200" i="1">
                <a:solidFill>
                  <a:schemeClr val="accent1"/>
                </a:solidFill>
              </a:rPr>
              <a:t>Corpus Linguistics: Method, Theory and Practice</a:t>
            </a:r>
            <a:r>
              <a:rPr lang="en-US" sz="2200"/>
              <a:t>. Cambridge University Press, Cambridge.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200"/>
              <a:t>Lüdeling, Anke and Kytö, Merja (eds.) (2008). </a:t>
            </a:r>
            <a:r>
              <a:rPr lang="en-US" sz="2200" i="1">
                <a:solidFill>
                  <a:schemeClr val="accent1"/>
                </a:solidFill>
              </a:rPr>
              <a:t>Corpus Linguistics. An International Handbook</a:t>
            </a:r>
            <a:r>
              <a:rPr lang="en-US" sz="2200"/>
              <a:t>. Mouton de Gruyter, Berlin.</a:t>
            </a:r>
            <a:endParaRPr lang="en-US" sz="2200" b="1"/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200"/>
              <a:t>Kennedy, Graeme D. (1998). </a:t>
            </a:r>
            <a:r>
              <a:rPr lang="en-US" sz="2200" i="1">
                <a:solidFill>
                  <a:schemeClr val="accent1"/>
                </a:solidFill>
              </a:rPr>
              <a:t>An Introduction to Corpus Linguistics</a:t>
            </a:r>
            <a:r>
              <a:rPr lang="en-US" sz="2200"/>
              <a:t>. Longman (Pearson Education Ltd), London and New York.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200"/>
              <a:t>Hoffmann, Sebastian </a:t>
            </a:r>
            <a:r>
              <a:rPr lang="en-US" sz="2200" i="1"/>
              <a:t>et al.</a:t>
            </a:r>
            <a:r>
              <a:rPr lang="en-US" sz="2200"/>
              <a:t> (2008). </a:t>
            </a:r>
            <a:r>
              <a:rPr lang="en-US" sz="2200" i="1">
                <a:solidFill>
                  <a:schemeClr val="accent1"/>
                </a:solidFill>
              </a:rPr>
              <a:t>Corpus Linguistics with BNCweb – a Practical Guide</a:t>
            </a:r>
            <a:r>
              <a:rPr lang="en-US" sz="2200"/>
              <a:t>, vol. 6 of English Corpus Linguistics. Peter Lang, Frankfurt.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200"/>
              <a:t>Lemnitzer, Lothar and Zinsmeister, Heike (2015). </a:t>
            </a:r>
            <a:r>
              <a:rPr lang="en-US" sz="2200" i="1">
                <a:solidFill>
                  <a:schemeClr val="accent1"/>
                </a:solidFill>
              </a:rPr>
              <a:t>Korpuslinguistik: Eine Einführung</a:t>
            </a:r>
            <a:r>
              <a:rPr lang="en-US" sz="2200"/>
              <a:t>. Narr, Tübingen, 3rd edition.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38236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Research community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Important conferences</a:t>
            </a:r>
          </a:p>
          <a:p>
            <a:pPr lvl="1"/>
            <a:r>
              <a:rPr lang="en-US">
                <a:solidFill>
                  <a:schemeClr val="accent2"/>
                </a:solidFill>
              </a:rPr>
              <a:t>Corpus Linguistics </a:t>
            </a:r>
            <a:r>
              <a:rPr lang="en-US"/>
              <a:t>(Lancaster / Birmingham / UK)</a:t>
            </a:r>
          </a:p>
          <a:p>
            <a:pPr lvl="1"/>
            <a:r>
              <a:rPr lang="en-US"/>
              <a:t>ICAME = International Computer Archive of Modern and Medieval English</a:t>
            </a:r>
          </a:p>
          <a:p>
            <a:pPr lvl="1"/>
            <a:r>
              <a:rPr lang="en-US"/>
              <a:t>AACL = American Association for Corpus Linguistics</a:t>
            </a:r>
          </a:p>
          <a:p>
            <a:pPr lvl="1"/>
            <a:r>
              <a:rPr lang="en-US"/>
              <a:t>CILC = International Conference on Corpus Linguistics</a:t>
            </a:r>
          </a:p>
          <a:p>
            <a:pPr lvl="1"/>
            <a:endParaRPr lang="en-US"/>
          </a:p>
          <a:p>
            <a:r>
              <a:rPr lang="en-US"/>
              <a:t>Scientific journals</a:t>
            </a:r>
          </a:p>
          <a:p>
            <a:pPr lvl="1"/>
            <a:r>
              <a:rPr lang="en-US" i="1">
                <a:solidFill>
                  <a:schemeClr val="accent2"/>
                </a:solidFill>
              </a:rPr>
              <a:t>International Journal of Corpus Linguistics</a:t>
            </a:r>
            <a:r>
              <a:rPr lang="en-US" i="1"/>
              <a:t> </a:t>
            </a:r>
            <a:r>
              <a:rPr lang="en-US"/>
              <a:t>(IJCL)</a:t>
            </a:r>
          </a:p>
          <a:p>
            <a:pPr lvl="1"/>
            <a:r>
              <a:rPr lang="en-US" i="1"/>
              <a:t>Corpora</a:t>
            </a:r>
          </a:p>
          <a:p>
            <a:pPr lvl="1"/>
            <a:r>
              <a:rPr lang="en-US" i="1"/>
              <a:t>ICAME Journal</a:t>
            </a:r>
          </a:p>
          <a:p>
            <a:pPr lvl="1"/>
            <a:r>
              <a:rPr lang="en-US" i="1"/>
              <a:t>Corpus Linguistics and Linguistic Theory</a:t>
            </a:r>
            <a:r>
              <a:rPr lang="en-US"/>
              <a:t> (CLLT)</a:t>
            </a:r>
          </a:p>
          <a:p>
            <a:pPr lvl="1"/>
            <a:endParaRPr lang="en-US"/>
          </a:p>
          <a:p>
            <a:r>
              <a:rPr lang="en-US"/>
              <a:t>Web resources</a:t>
            </a:r>
          </a:p>
          <a:p>
            <a:pPr lvl="1"/>
            <a:r>
              <a:rPr lang="en-US">
                <a:solidFill>
                  <a:schemeClr val="accent2"/>
                </a:solidFill>
              </a:rPr>
              <a:t>David Lee's bookmarks </a:t>
            </a:r>
            <a:r>
              <a:rPr lang="en-US"/>
              <a:t>(maintained by </a:t>
            </a:r>
            <a:r>
              <a:rPr lang="en-US">
                <a:solidFill>
                  <a:schemeClr val="accent1"/>
                </a:solidFill>
              </a:rPr>
              <a:t>Martin Weisser</a:t>
            </a:r>
            <a:r>
              <a:rPr lang="en-US"/>
              <a:t>): </a:t>
            </a:r>
            <a:r>
              <a:rPr lang="en-US">
                <a:solidFill>
                  <a:schemeClr val="accent4"/>
                </a:solidFill>
                <a:hlinkClick r:id="rId3"/>
              </a:rPr>
              <a:t>http://tiny.cc/corpora</a:t>
            </a:r>
            <a:r>
              <a:rPr lang="en-US">
                <a:solidFill>
                  <a:schemeClr val="accent4"/>
                </a:solidFill>
              </a:rPr>
              <a:t> </a:t>
            </a:r>
            <a:r>
              <a:rPr lang="en-US"/>
              <a:t>(navigation: </a:t>
            </a:r>
            <a:r>
              <a:rPr lang="en-US">
                <a:solidFill>
                  <a:schemeClr val="accent1"/>
                </a:solidFill>
              </a:rPr>
              <a:t>CBL Links</a:t>
            </a:r>
            <a:r>
              <a:rPr lang="en-US"/>
              <a:t>)</a:t>
            </a:r>
          </a:p>
          <a:p>
            <a:pPr lvl="1"/>
            <a:r>
              <a:rPr lang="en-US"/>
              <a:t>Linguistics Web (Sabine Bartsch): </a:t>
            </a:r>
            <a:r>
              <a:rPr lang="en-US">
                <a:solidFill>
                  <a:srgbClr val="8064A2"/>
                </a:solidFill>
                <a:hlinkClick r:id="rId4"/>
              </a:rPr>
              <a:t>http://www.linguisticsweb.org/</a:t>
            </a:r>
            <a:r>
              <a:rPr lang="en-US">
                <a:solidFill>
                  <a:srgbClr val="8064A2"/>
                </a:solidFill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99935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609D0-0EAB-F6A5-D319-F0F1B62F0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Corpus design</a:t>
            </a:r>
          </a:p>
        </p:txBody>
      </p:sp>
    </p:spTree>
    <p:extLst>
      <p:ext uri="{BB962C8B-B14F-4D97-AF65-F5344CB8AC3E}">
        <p14:creationId xmlns:p14="http://schemas.microsoft.com/office/powerpoint/2010/main" val="26352071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auto">
          <a:xfrm flipH="1" flipV="1">
            <a:off x="1836393" y="3071568"/>
            <a:ext cx="889000" cy="1498600"/>
          </a:xfrm>
          <a:prstGeom prst="rect">
            <a:avLst/>
          </a:prstGeom>
          <a:gradFill rotWithShape="1">
            <a:gsLst>
              <a:gs pos="0">
                <a:srgbClr val="FF9A99"/>
              </a:gs>
              <a:gs pos="100000">
                <a:srgbClr val="D1403C"/>
              </a:gs>
            </a:gsLst>
            <a:lin ang="5400000"/>
          </a:gradFill>
          <a:ln>
            <a:noFill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 flipH="1" flipV="1">
            <a:off x="5791923" y="3088558"/>
            <a:ext cx="889000" cy="1498600"/>
          </a:xfrm>
          <a:prstGeom prst="rect">
            <a:avLst/>
          </a:prstGeom>
          <a:gradFill rotWithShape="1">
            <a:gsLst>
              <a:gs pos="0">
                <a:srgbClr val="9BC1FF"/>
              </a:gs>
              <a:gs pos="100000">
                <a:srgbClr val="3F80CD"/>
              </a:gs>
            </a:gsLst>
            <a:lin ang="5400000"/>
          </a:gradFill>
          <a:ln>
            <a:noFill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2867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MS PGothic" charset="0"/>
              </a:rPr>
              <a:t>What is representativeness?</a:t>
            </a:r>
          </a:p>
        </p:txBody>
      </p:sp>
      <p:sp>
        <p:nvSpPr>
          <p:cNvPr id="4" name="Rounded Rectangle 3"/>
          <p:cNvSpPr>
            <a:spLocks noChangeArrowheads="1"/>
          </p:cNvSpPr>
          <p:nvPr/>
        </p:nvSpPr>
        <p:spPr bwMode="auto">
          <a:xfrm>
            <a:off x="8579464" y="4587158"/>
            <a:ext cx="2603500" cy="12827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linguistic research question</a:t>
            </a:r>
            <a:endParaRPr lang="en-US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8" name="Group 17"/>
          <p:cNvGrpSpPr>
            <a:grpSpLocks/>
          </p:cNvGrpSpPr>
          <p:nvPr/>
        </p:nvGrpSpPr>
        <p:grpSpPr bwMode="auto">
          <a:xfrm>
            <a:off x="4922492" y="4587158"/>
            <a:ext cx="3656972" cy="1282700"/>
            <a:chOff x="3595138" y="5067300"/>
            <a:chExt cx="3656972" cy="1282700"/>
          </a:xfrm>
        </p:grpSpPr>
        <p:sp>
          <p:nvSpPr>
            <p:cNvPr id="12" name="Left Arrow 11"/>
            <p:cNvSpPr>
              <a:spLocks noChangeArrowheads="1"/>
            </p:cNvSpPr>
            <p:nvPr/>
          </p:nvSpPr>
          <p:spPr bwMode="auto">
            <a:xfrm>
              <a:off x="6235700" y="5474650"/>
              <a:ext cx="1016410" cy="468000"/>
            </a:xfrm>
            <a:prstGeom prst="leftArrow">
              <a:avLst>
                <a:gd name="adj1" fmla="val 50000"/>
                <a:gd name="adj2" fmla="val 50000"/>
              </a:avLst>
            </a:prstGeom>
            <a:gradFill rotWithShape="1">
              <a:gsLst>
                <a:gs pos="0">
                  <a:srgbClr val="EDEDED"/>
                </a:gs>
                <a:gs pos="64999">
                  <a:srgbClr val="D0D0D0"/>
                </a:gs>
                <a:gs pos="100000">
                  <a:srgbClr val="BCBCBC"/>
                </a:gs>
              </a:gsLst>
              <a:lin ang="5400000" scaled="1"/>
            </a:gradFill>
            <a:ln w="19050">
              <a:solidFill>
                <a:srgbClr val="000000"/>
              </a:solidFill>
              <a:miter lim="800000"/>
              <a:headEnd/>
              <a:tailEnd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dk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endParaRPr>
            </a:p>
          </p:txBody>
        </p:sp>
        <p:sp>
          <p:nvSpPr>
            <p:cNvPr id="5" name="Rounded Rectangle 4"/>
            <p:cNvSpPr>
              <a:spLocks noChangeArrowheads="1"/>
            </p:cNvSpPr>
            <p:nvPr/>
          </p:nvSpPr>
          <p:spPr bwMode="auto">
            <a:xfrm>
              <a:off x="3595138" y="5067300"/>
              <a:ext cx="2627862" cy="1282700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rgbClr val="9BC1FF"/>
                </a:gs>
                <a:gs pos="100000">
                  <a:srgbClr val="3F80CD"/>
                </a:gs>
              </a:gsLst>
              <a:lin ang="5400000"/>
            </a:gradFill>
            <a:ln w="9525">
              <a:solidFill>
                <a:srgbClr val="4A7EBB"/>
              </a:solidFill>
              <a:round/>
              <a:headEnd/>
              <a:tailEnd/>
            </a:ln>
            <a:effectLst>
              <a:outerShdw blurRad="40000" dist="23000" dir="5400000" rotWithShape="0">
                <a:srgbClr val="000000">
                  <a:alpha val="34998"/>
                </a:srgbClr>
              </a:outerShdw>
            </a:effectLst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b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operationalized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b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hypothesis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b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about “language”</a:t>
              </a:r>
            </a:p>
          </p:txBody>
        </p:sp>
      </p:grpSp>
      <p:grpSp>
        <p:nvGrpSpPr>
          <p:cNvPr id="19" name="Group 18"/>
          <p:cNvGrpSpPr>
            <a:grpSpLocks/>
          </p:cNvGrpSpPr>
          <p:nvPr/>
        </p:nvGrpSpPr>
        <p:grpSpPr bwMode="auto">
          <a:xfrm>
            <a:off x="966963" y="4587158"/>
            <a:ext cx="3942829" cy="1282700"/>
            <a:chOff x="-360391" y="5067300"/>
            <a:chExt cx="3942829" cy="1282700"/>
          </a:xfrm>
        </p:grpSpPr>
        <p:sp>
          <p:nvSpPr>
            <p:cNvPr id="9" name="Left-Right Arrow 8"/>
            <p:cNvSpPr>
              <a:spLocks noChangeArrowheads="1"/>
            </p:cNvSpPr>
            <p:nvPr/>
          </p:nvSpPr>
          <p:spPr bwMode="auto">
            <a:xfrm>
              <a:off x="2279977" y="5474650"/>
              <a:ext cx="1302461" cy="468000"/>
            </a:xfrm>
            <a:prstGeom prst="leftRightArrow">
              <a:avLst>
                <a:gd name="adj1" fmla="val 50000"/>
                <a:gd name="adj2" fmla="val 62905"/>
              </a:avLst>
            </a:prstGeom>
            <a:gradFill rotWithShape="1">
              <a:gsLst>
                <a:gs pos="0">
                  <a:srgbClr val="EDEDED"/>
                </a:gs>
                <a:gs pos="64999">
                  <a:srgbClr val="D0D0D0"/>
                </a:gs>
                <a:gs pos="100000">
                  <a:srgbClr val="BCBCBC"/>
                </a:gs>
              </a:gsLst>
              <a:lin ang="5400000" scaled="1"/>
            </a:gradFill>
            <a:ln w="19050">
              <a:solidFill>
                <a:srgbClr val="000000"/>
              </a:solidFill>
              <a:miter lim="800000"/>
              <a:headEnd/>
              <a:tailEnd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dk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endParaRPr>
            </a:p>
          </p:txBody>
        </p:sp>
        <p:sp>
          <p:nvSpPr>
            <p:cNvPr id="7" name="Rounded Rectangle 6"/>
            <p:cNvSpPr>
              <a:spLocks noChangeArrowheads="1"/>
            </p:cNvSpPr>
            <p:nvPr/>
          </p:nvSpPr>
          <p:spPr bwMode="auto">
            <a:xfrm>
              <a:off x="-360391" y="5067300"/>
              <a:ext cx="2627861" cy="1282700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rgbClr val="FF9A99"/>
                </a:gs>
                <a:gs pos="100000">
                  <a:srgbClr val="D1403C"/>
                </a:gs>
              </a:gsLst>
              <a:lin ang="5400000"/>
            </a:gradFill>
            <a:ln w="9525">
              <a:solidFill>
                <a:srgbClr val="BE4B48"/>
              </a:solidFill>
              <a:round/>
              <a:headEnd/>
              <a:tailEnd/>
            </a:ln>
            <a:effectLst>
              <a:outerShdw blurRad="40000" dist="23000" dir="5400000" rotWithShape="0">
                <a:srgbClr val="000000">
                  <a:alpha val="34998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b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corpus data</a:t>
              </a:r>
            </a:p>
            <a:p>
              <a:pPr algn="ctr">
                <a:defRPr/>
              </a:pPr>
              <a:r>
                <a:rPr lang="en-US" b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(frequencies)</a:t>
              </a:r>
            </a:p>
          </p:txBody>
        </p:sp>
      </p:grpSp>
      <p:grpSp>
        <p:nvGrpSpPr>
          <p:cNvPr id="22" name="Group 21"/>
          <p:cNvGrpSpPr>
            <a:grpSpLocks/>
          </p:cNvGrpSpPr>
          <p:nvPr/>
        </p:nvGrpSpPr>
        <p:grpSpPr bwMode="auto">
          <a:xfrm>
            <a:off x="966963" y="1788868"/>
            <a:ext cx="6583391" cy="1299690"/>
            <a:chOff x="-360391" y="2269010"/>
            <a:chExt cx="6583391" cy="1299690"/>
          </a:xfrm>
        </p:grpSpPr>
        <p:sp>
          <p:nvSpPr>
            <p:cNvPr id="10" name="Left-Right Arrow 9"/>
            <p:cNvSpPr>
              <a:spLocks noChangeArrowheads="1"/>
            </p:cNvSpPr>
            <p:nvPr/>
          </p:nvSpPr>
          <p:spPr bwMode="auto">
            <a:xfrm>
              <a:off x="2267470" y="2684855"/>
              <a:ext cx="1327668" cy="468000"/>
            </a:xfrm>
            <a:prstGeom prst="leftRightArrow">
              <a:avLst>
                <a:gd name="adj1" fmla="val 50000"/>
                <a:gd name="adj2" fmla="val 62905"/>
              </a:avLst>
            </a:prstGeom>
            <a:gradFill rotWithShape="1">
              <a:gsLst>
                <a:gs pos="0">
                  <a:srgbClr val="EDEDED"/>
                </a:gs>
                <a:gs pos="64999">
                  <a:srgbClr val="D0D0D0"/>
                </a:gs>
                <a:gs pos="100000">
                  <a:srgbClr val="BCBCBC"/>
                </a:gs>
              </a:gsLst>
              <a:lin ang="5400000" scaled="1"/>
            </a:gradFill>
            <a:ln w="19050">
              <a:solidFill>
                <a:srgbClr val="000000"/>
              </a:solidFill>
              <a:miter lim="800000"/>
              <a:headEnd/>
              <a:tailEnd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dk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endParaRPr>
            </a:p>
          </p:txBody>
        </p:sp>
        <p:sp>
          <p:nvSpPr>
            <p:cNvPr id="6" name="Rounded Rectangle 5"/>
            <p:cNvSpPr>
              <a:spLocks noChangeArrowheads="1"/>
            </p:cNvSpPr>
            <p:nvPr/>
          </p:nvSpPr>
          <p:spPr bwMode="auto">
            <a:xfrm>
              <a:off x="3595138" y="2269010"/>
              <a:ext cx="2627862" cy="1299690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rgbClr val="9BC1FF"/>
                </a:gs>
                <a:gs pos="100000">
                  <a:srgbClr val="3F80CD"/>
                </a:gs>
              </a:gsLst>
              <a:lin ang="5400000"/>
            </a:gradFill>
            <a:ln w="9525">
              <a:solidFill>
                <a:srgbClr val="4A7EBB"/>
              </a:solidFill>
              <a:round/>
              <a:headEnd/>
              <a:tailEnd/>
            </a:ln>
            <a:effectLst>
              <a:outerShdw blurRad="40000" dist="23000" dir="5400000" rotWithShape="0">
                <a:srgbClr val="000000">
                  <a:alpha val="34998"/>
                </a:srgbClr>
              </a:outerShdw>
            </a:effectLst>
          </p:spPr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b="1">
                  <a:solidFill>
                    <a:schemeClr val="lt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population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b="1">
                  <a:solidFill>
                    <a:schemeClr val="lt1"/>
                  </a:solidFill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(of “objects”)</a:t>
              </a:r>
            </a:p>
          </p:txBody>
        </p:sp>
        <p:sp>
          <p:nvSpPr>
            <p:cNvPr id="8" name="Rounded Rectangle 7"/>
            <p:cNvSpPr>
              <a:spLocks noChangeArrowheads="1"/>
            </p:cNvSpPr>
            <p:nvPr/>
          </p:nvSpPr>
          <p:spPr bwMode="auto">
            <a:xfrm>
              <a:off x="-360391" y="2269010"/>
              <a:ext cx="2627861" cy="1282700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rgbClr val="FF9A99"/>
                </a:gs>
                <a:gs pos="100000">
                  <a:srgbClr val="D1403C"/>
                </a:gs>
              </a:gsLst>
              <a:lin ang="5400000"/>
            </a:gradFill>
            <a:ln w="9525">
              <a:solidFill>
                <a:srgbClr val="BE4B48"/>
              </a:solidFill>
              <a:round/>
              <a:headEnd/>
              <a:tailEnd/>
            </a:ln>
            <a:effectLst>
              <a:outerShdw blurRad="40000" dist="23000" dir="5400000" rotWithShape="0">
                <a:srgbClr val="000000">
                  <a:alpha val="34998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b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representative </a:t>
              </a:r>
              <a:br>
                <a:rPr lang="en-US" b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US" b="1">
                  <a:solidFill>
                    <a:srgbClr val="FFFF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random sample</a:t>
              </a:r>
            </a:p>
          </p:txBody>
        </p:sp>
      </p:grpSp>
      <p:sp>
        <p:nvSpPr>
          <p:cNvPr id="21" name="TextBox 20"/>
          <p:cNvSpPr txBox="1">
            <a:spLocks noChangeArrowheads="1"/>
          </p:cNvSpPr>
          <p:nvPr/>
        </p:nvSpPr>
        <p:spPr bwMode="auto">
          <a:xfrm>
            <a:off x="7918654" y="2118502"/>
            <a:ext cx="243736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US" b="1">
                <a:latin typeface="Calibri" panose="020F0502020204030204" pitchFamily="34" charset="0"/>
                <a:cs typeface="Calibri" panose="020F0502020204030204" pitchFamily="34" charset="0"/>
              </a:rPr>
              <a:t>Statistics</a:t>
            </a:r>
            <a:br>
              <a:rPr lang="en-US" b="1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(hypothesis tests)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716871C-F423-6E79-383C-7810B77B2C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7239A65E-9174-E147-BFFC-F3AB4B4FF47F}" type="slidenum">
              <a:rPr lang="de-DE"/>
              <a:pPr>
                <a:defRPr/>
              </a:pPr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5130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6" grpId="0" animBg="1"/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a corpus?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4294967295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97225" y="1760229"/>
            <a:ext cx="5797550" cy="392747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AA5E7C-8882-5A03-5814-73707B043A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7239A65E-9174-E147-BFFC-F3AB4B4FF47F}" type="slidenum">
              <a:rPr lang="de-DE"/>
              <a:pPr>
                <a:defRPr/>
              </a:pPr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2097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CE933-C917-B045-BA44-BA4B1E425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Goals of corpus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55406-5F3B-DC47-AC32-FF280A6E76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>
              <a:solidFill>
                <a:schemeClr val="accent2"/>
              </a:solidFill>
            </a:endParaRPr>
          </a:p>
          <a:p>
            <a:r>
              <a:rPr lang="en-US" b="1">
                <a:solidFill>
                  <a:schemeClr val="accent2"/>
                </a:solidFill>
              </a:rPr>
              <a:t>Representativeness</a:t>
            </a:r>
          </a:p>
          <a:p>
            <a:pPr lvl="1"/>
            <a:r>
              <a:rPr lang="en-US"/>
              <a:t>a corpus should be representative of the (sub-)language to be studied</a:t>
            </a:r>
          </a:p>
          <a:p>
            <a:pPr lvl="1"/>
            <a:r>
              <a:rPr lang="en-US"/>
              <a:t>statistics: random sample</a:t>
            </a:r>
          </a:p>
          <a:p>
            <a:pPr lvl="1"/>
            <a:r>
              <a:rPr lang="en-US"/>
              <a:t>full representativeness difficult to achieve</a:t>
            </a:r>
          </a:p>
          <a:p>
            <a:pPr lvl="1"/>
            <a:r>
              <a:rPr lang="en-US"/>
              <a:t>must at least be </a:t>
            </a:r>
            <a:r>
              <a:rPr lang="en-US" b="1">
                <a:solidFill>
                  <a:schemeClr val="accent2"/>
                </a:solidFill>
              </a:rPr>
              <a:t>balanced</a:t>
            </a:r>
            <a:r>
              <a:rPr lang="en-US"/>
              <a:t> (= good coverage of different registers, speakers, …)</a:t>
            </a:r>
          </a:p>
          <a:p>
            <a:pPr lvl="1"/>
            <a:r>
              <a:rPr lang="en-US"/>
              <a:t>and avoid </a:t>
            </a:r>
            <a:r>
              <a:rPr lang="en-US" b="1">
                <a:solidFill>
                  <a:schemeClr val="accent1"/>
                </a:solidFill>
              </a:rPr>
              <a:t>bias</a:t>
            </a:r>
            <a:r>
              <a:rPr lang="en-US"/>
              <a:t> or </a:t>
            </a:r>
            <a:r>
              <a:rPr lang="en-US" b="1">
                <a:solidFill>
                  <a:schemeClr val="accent1"/>
                </a:solidFill>
              </a:rPr>
              <a:t>skew</a:t>
            </a:r>
            <a:r>
              <a:rPr lang="en-US"/>
              <a:t> towards any particular group of speakers, text type, topic, …</a:t>
            </a:r>
          </a:p>
          <a:p>
            <a:pPr lvl="1"/>
            <a:endParaRPr lang="en-US"/>
          </a:p>
          <a:p>
            <a:r>
              <a:rPr lang="en-US" b="1">
                <a:solidFill>
                  <a:schemeClr val="accent2"/>
                </a:solidFill>
              </a:rPr>
              <a:t>Comparability</a:t>
            </a:r>
          </a:p>
          <a:p>
            <a:pPr lvl="1"/>
            <a:r>
              <a:rPr lang="en-US"/>
              <a:t>corpus linguistic analysis often builds on frequency comparison</a:t>
            </a:r>
            <a:br>
              <a:rPr lang="en-US"/>
            </a:br>
            <a:r>
              <a:rPr lang="en-US"/>
              <a:t>between different corpora or sub-corpora</a:t>
            </a:r>
          </a:p>
          <a:p>
            <a:pPr lvl="1"/>
            <a:r>
              <a:rPr lang="en-US"/>
              <a:t>prerequisite: comparable corpora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8180AD-959D-A04A-9A6F-F619F345958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45169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roup 144">
            <a:extLst>
              <a:ext uri="{FF2B5EF4-FFF2-40B4-BE49-F238E27FC236}">
                <a16:creationId xmlns:a16="http://schemas.microsoft.com/office/drawing/2014/main" id="{D22CF148-3596-DE4C-90DE-E9D998380331}"/>
              </a:ext>
            </a:extLst>
          </p:cNvPr>
          <p:cNvGrpSpPr/>
          <p:nvPr/>
        </p:nvGrpSpPr>
        <p:grpSpPr>
          <a:xfrm>
            <a:off x="6108701" y="4189420"/>
            <a:ext cx="5571376" cy="2595570"/>
            <a:chOff x="6108701" y="4189420"/>
            <a:chExt cx="5571376" cy="2595570"/>
          </a:xfrm>
        </p:grpSpPr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C37E36C3-AE2E-ED48-B778-CF382058E6B6}"/>
                </a:ext>
              </a:extLst>
            </p:cNvPr>
            <p:cNvGrpSpPr/>
            <p:nvPr/>
          </p:nvGrpSpPr>
          <p:grpSpPr>
            <a:xfrm>
              <a:off x="6108701" y="4193703"/>
              <a:ext cx="5571376" cy="2591287"/>
              <a:chOff x="6108701" y="4193703"/>
              <a:chExt cx="5571376" cy="2591287"/>
            </a:xfrm>
          </p:grpSpPr>
          <p:sp>
            <p:nvSpPr>
              <p:cNvPr id="5" name="Rounded Rectangle">
                <a:extLst>
                  <a:ext uri="{FF2B5EF4-FFF2-40B4-BE49-F238E27FC236}">
                    <a16:creationId xmlns:a16="http://schemas.microsoft.com/office/drawing/2014/main" id="{309C9231-D39E-664F-A181-EA86F383EDBE}"/>
                  </a:ext>
                </a:extLst>
              </p:cNvPr>
              <p:cNvSpPr/>
              <p:nvPr/>
            </p:nvSpPr>
            <p:spPr>
              <a:xfrm>
                <a:off x="6108701" y="4193703"/>
                <a:ext cx="5571376" cy="2233220"/>
              </a:xfrm>
              <a:prstGeom prst="roundRect">
                <a:avLst>
                  <a:gd name="adj" fmla="val 9494"/>
                </a:avLst>
              </a:prstGeom>
              <a:gradFill flip="none" rotWithShape="1">
                <a:gsLst>
                  <a:gs pos="0">
                    <a:srgbClr val="FCEBEA"/>
                  </a:gs>
                  <a:gs pos="100000">
                    <a:srgbClr val="F6B1AA"/>
                  </a:gs>
                </a:gsLst>
                <a:lin ang="3600000" scaled="0"/>
              </a:gradFill>
              <a:ln w="38100" cap="flat">
                <a:solidFill>
                  <a:schemeClr val="accent2"/>
                </a:solidFill>
                <a:prstDash val="solid"/>
                <a:miter lim="400000"/>
              </a:ln>
              <a:effectLst>
                <a:outerShdw blurRad="127000" dist="76200" dir="2700000" rotWithShape="0">
                  <a:srgbClr val="000000">
                    <a:alpha val="75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b="1">
                    <a:effectLst>
                      <a:outerShdw blurRad="25400" dir="5400000" rotWithShape="0">
                        <a:srgbClr val="FFFFFF"/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" name="BNC">
                <a:extLst>
                  <a:ext uri="{FF2B5EF4-FFF2-40B4-BE49-F238E27FC236}">
                    <a16:creationId xmlns:a16="http://schemas.microsoft.com/office/drawing/2014/main" id="{2C5E8635-E2F5-2D48-ADE5-5507CA74702A}"/>
                  </a:ext>
                </a:extLst>
              </p:cNvPr>
              <p:cNvSpPr/>
              <p:nvPr/>
            </p:nvSpPr>
            <p:spPr>
              <a:xfrm>
                <a:off x="9737007" y="6405399"/>
                <a:ext cx="1943059" cy="37959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50400" rIns="0" bIns="50800" numCol="1" anchor="ctr">
                <a:spAutoFit/>
              </a:bodyPr>
              <a:lstStyle>
                <a:lvl1pPr algn="l">
                  <a:defRPr sz="1800" b="1">
                    <a:solidFill>
                      <a:srgbClr val="941100"/>
                    </a:solidFill>
                  </a:defRPr>
                </a:lvl1pPr>
              </a:lstStyle>
              <a:p>
                <a:pPr algn="r"/>
                <a:r>
                  <a:rPr lang="en-US"/>
                  <a:t>sampling frame</a:t>
                </a:r>
                <a:endParaRPr/>
              </a:p>
            </p:txBody>
          </p: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96B147D4-598E-094A-A751-46C39AD9E515}"/>
                  </a:ext>
                </a:extLst>
              </p:cNvPr>
              <p:cNvCxnSpPr>
                <a:cxnSpLocks/>
                <a:stCxn id="5" idx="0"/>
                <a:endCxn id="5" idx="2"/>
              </p:cNvCxnSpPr>
              <p:nvPr/>
            </p:nvCxnSpPr>
            <p:spPr>
              <a:xfrm>
                <a:off x="8894389" y="4193703"/>
                <a:ext cx="0" cy="223322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BNC">
              <a:extLst>
                <a:ext uri="{FF2B5EF4-FFF2-40B4-BE49-F238E27FC236}">
                  <a16:creationId xmlns:a16="http://schemas.microsoft.com/office/drawing/2014/main" id="{A745233D-EE19-DB4D-8820-D85551C8DAE6}"/>
                </a:ext>
              </a:extLst>
            </p:cNvPr>
            <p:cNvSpPr/>
            <p:nvPr/>
          </p:nvSpPr>
          <p:spPr>
            <a:xfrm>
              <a:off x="6239884" y="4190869"/>
              <a:ext cx="908168" cy="3176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50400" rIns="0" bIns="50800" numCol="1" anchor="ctr">
              <a:spAutoFit/>
            </a:bodyPr>
            <a:lstStyle>
              <a:lvl1pPr algn="l">
                <a:defRPr sz="1800" b="1">
                  <a:solidFill>
                    <a:srgbClr val="941100"/>
                  </a:solidFill>
                </a:defRPr>
              </a:lvl1pPr>
            </a:lstStyle>
            <a:p>
              <a:r>
                <a:rPr lang="en-US" sz="1400"/>
                <a:t>spoken</a:t>
              </a:r>
              <a:endParaRPr/>
            </a:p>
          </p:txBody>
        </p:sp>
        <p:sp>
          <p:nvSpPr>
            <p:cNvPr id="120" name="BNC">
              <a:extLst>
                <a:ext uri="{FF2B5EF4-FFF2-40B4-BE49-F238E27FC236}">
                  <a16:creationId xmlns:a16="http://schemas.microsoft.com/office/drawing/2014/main" id="{2484D311-142D-4C49-8165-0819CADD7526}"/>
                </a:ext>
              </a:extLst>
            </p:cNvPr>
            <p:cNvSpPr/>
            <p:nvPr/>
          </p:nvSpPr>
          <p:spPr>
            <a:xfrm>
              <a:off x="10608671" y="4189420"/>
              <a:ext cx="908168" cy="3176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50400" rIns="0" bIns="50800" numCol="1" anchor="ctr">
              <a:spAutoFit/>
            </a:bodyPr>
            <a:lstStyle>
              <a:lvl1pPr algn="l">
                <a:defRPr sz="1800" b="1">
                  <a:solidFill>
                    <a:srgbClr val="941100"/>
                  </a:solidFill>
                </a:defRPr>
              </a:lvl1pPr>
            </a:lstStyle>
            <a:p>
              <a:pPr algn="r"/>
              <a:r>
                <a:rPr lang="en-US" sz="1400"/>
                <a:t>written</a:t>
              </a:r>
              <a:endParaRPr/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2FC1F71-45A1-E14F-9B06-314B5D7E2353}"/>
              </a:ext>
            </a:extLst>
          </p:cNvPr>
          <p:cNvGrpSpPr/>
          <p:nvPr/>
        </p:nvGrpSpPr>
        <p:grpSpPr>
          <a:xfrm>
            <a:off x="6214807" y="4284736"/>
            <a:ext cx="5299382" cy="2080777"/>
            <a:chOff x="6214807" y="4284736"/>
            <a:chExt cx="5299382" cy="2080777"/>
          </a:xfrm>
        </p:grpSpPr>
        <p:sp>
          <p:nvSpPr>
            <p:cNvPr id="7" name="Circle">
              <a:extLst>
                <a:ext uri="{FF2B5EF4-FFF2-40B4-BE49-F238E27FC236}">
                  <a16:creationId xmlns:a16="http://schemas.microsoft.com/office/drawing/2014/main" id="{D428E574-0460-3648-892E-6742EF8C5E1D}"/>
                </a:ext>
              </a:extLst>
            </p:cNvPr>
            <p:cNvSpPr/>
            <p:nvPr/>
          </p:nvSpPr>
          <p:spPr>
            <a:xfrm>
              <a:off x="9049919" y="5080865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8" name="Circle">
              <a:extLst>
                <a:ext uri="{FF2B5EF4-FFF2-40B4-BE49-F238E27FC236}">
                  <a16:creationId xmlns:a16="http://schemas.microsoft.com/office/drawing/2014/main" id="{8E208F8D-53AE-BE49-9905-7B1203470007}"/>
                </a:ext>
              </a:extLst>
            </p:cNvPr>
            <p:cNvSpPr/>
            <p:nvPr/>
          </p:nvSpPr>
          <p:spPr>
            <a:xfrm>
              <a:off x="6498298" y="4542258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9" name="Circle">
              <a:extLst>
                <a:ext uri="{FF2B5EF4-FFF2-40B4-BE49-F238E27FC236}">
                  <a16:creationId xmlns:a16="http://schemas.microsoft.com/office/drawing/2014/main" id="{618A7621-10C3-5A43-BB7D-FC366BD3CC1C}"/>
                </a:ext>
              </a:extLst>
            </p:cNvPr>
            <p:cNvSpPr/>
            <p:nvPr/>
          </p:nvSpPr>
          <p:spPr>
            <a:xfrm>
              <a:off x="9389518" y="6238513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0" name="Circle">
              <a:extLst>
                <a:ext uri="{FF2B5EF4-FFF2-40B4-BE49-F238E27FC236}">
                  <a16:creationId xmlns:a16="http://schemas.microsoft.com/office/drawing/2014/main" id="{40E8FF08-C382-E34F-A4BE-8AAFDAB7AD2D}"/>
                </a:ext>
              </a:extLst>
            </p:cNvPr>
            <p:cNvSpPr/>
            <p:nvPr/>
          </p:nvSpPr>
          <p:spPr>
            <a:xfrm>
              <a:off x="8535834" y="5271365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1" name="Circle">
              <a:extLst>
                <a:ext uri="{FF2B5EF4-FFF2-40B4-BE49-F238E27FC236}">
                  <a16:creationId xmlns:a16="http://schemas.microsoft.com/office/drawing/2014/main" id="{5356CC3D-77DF-9941-B38D-F7F5D492D6D4}"/>
                </a:ext>
              </a:extLst>
            </p:cNvPr>
            <p:cNvSpPr/>
            <p:nvPr/>
          </p:nvSpPr>
          <p:spPr>
            <a:xfrm>
              <a:off x="9329729" y="4296998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2" name="Circle">
              <a:extLst>
                <a:ext uri="{FF2B5EF4-FFF2-40B4-BE49-F238E27FC236}">
                  <a16:creationId xmlns:a16="http://schemas.microsoft.com/office/drawing/2014/main" id="{1637D463-4D87-3845-BE2C-79C2551FED9B}"/>
                </a:ext>
              </a:extLst>
            </p:cNvPr>
            <p:cNvSpPr/>
            <p:nvPr/>
          </p:nvSpPr>
          <p:spPr>
            <a:xfrm>
              <a:off x="7188691" y="4284736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3" name="Circle">
              <a:extLst>
                <a:ext uri="{FF2B5EF4-FFF2-40B4-BE49-F238E27FC236}">
                  <a16:creationId xmlns:a16="http://schemas.microsoft.com/office/drawing/2014/main" id="{543576DB-BD91-4140-9513-74952D2C449E}"/>
                </a:ext>
              </a:extLst>
            </p:cNvPr>
            <p:cNvSpPr/>
            <p:nvPr/>
          </p:nvSpPr>
          <p:spPr>
            <a:xfrm>
              <a:off x="6824876" y="4888900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4" name="Circle">
              <a:extLst>
                <a:ext uri="{FF2B5EF4-FFF2-40B4-BE49-F238E27FC236}">
                  <a16:creationId xmlns:a16="http://schemas.microsoft.com/office/drawing/2014/main" id="{CCD7917A-A19B-4B4B-85F5-E51167BF098A}"/>
                </a:ext>
              </a:extLst>
            </p:cNvPr>
            <p:cNvSpPr/>
            <p:nvPr/>
          </p:nvSpPr>
          <p:spPr>
            <a:xfrm>
              <a:off x="7654333" y="5207865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5" name="Circle">
              <a:extLst>
                <a:ext uri="{FF2B5EF4-FFF2-40B4-BE49-F238E27FC236}">
                  <a16:creationId xmlns:a16="http://schemas.microsoft.com/office/drawing/2014/main" id="{C7BF1862-226E-0247-ACA1-F72B8202E07F}"/>
                </a:ext>
              </a:extLst>
            </p:cNvPr>
            <p:cNvSpPr/>
            <p:nvPr/>
          </p:nvSpPr>
          <p:spPr>
            <a:xfrm>
              <a:off x="9277664" y="5545318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6" name="Circle">
              <a:extLst>
                <a:ext uri="{FF2B5EF4-FFF2-40B4-BE49-F238E27FC236}">
                  <a16:creationId xmlns:a16="http://schemas.microsoft.com/office/drawing/2014/main" id="{7449A574-E076-7348-B633-86B5B5D38A7B}"/>
                </a:ext>
              </a:extLst>
            </p:cNvPr>
            <p:cNvSpPr/>
            <p:nvPr/>
          </p:nvSpPr>
          <p:spPr>
            <a:xfrm>
              <a:off x="7116608" y="5446451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7" name="Circle">
              <a:extLst>
                <a:ext uri="{FF2B5EF4-FFF2-40B4-BE49-F238E27FC236}">
                  <a16:creationId xmlns:a16="http://schemas.microsoft.com/office/drawing/2014/main" id="{9EC2C8F0-978E-3B4F-894F-5A015606A1C6}"/>
                </a:ext>
              </a:extLst>
            </p:cNvPr>
            <p:cNvSpPr/>
            <p:nvPr/>
          </p:nvSpPr>
          <p:spPr>
            <a:xfrm>
              <a:off x="7001579" y="5220770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8" name="Circle">
              <a:extLst>
                <a:ext uri="{FF2B5EF4-FFF2-40B4-BE49-F238E27FC236}">
                  <a16:creationId xmlns:a16="http://schemas.microsoft.com/office/drawing/2014/main" id="{3BA2B780-409F-5449-8BCD-9D3DD3E4F20C}"/>
                </a:ext>
              </a:extLst>
            </p:cNvPr>
            <p:cNvSpPr/>
            <p:nvPr/>
          </p:nvSpPr>
          <p:spPr>
            <a:xfrm>
              <a:off x="8359892" y="5446451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9" name="Circle">
              <a:extLst>
                <a:ext uri="{FF2B5EF4-FFF2-40B4-BE49-F238E27FC236}">
                  <a16:creationId xmlns:a16="http://schemas.microsoft.com/office/drawing/2014/main" id="{582FB034-AD24-C74A-9FC1-2DB2D30B40A7}"/>
                </a:ext>
              </a:extLst>
            </p:cNvPr>
            <p:cNvSpPr/>
            <p:nvPr/>
          </p:nvSpPr>
          <p:spPr>
            <a:xfrm>
              <a:off x="8225138" y="4779718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20" name="Circle">
              <a:extLst>
                <a:ext uri="{FF2B5EF4-FFF2-40B4-BE49-F238E27FC236}">
                  <a16:creationId xmlns:a16="http://schemas.microsoft.com/office/drawing/2014/main" id="{A476FB22-8A26-5848-B9BB-60A57DCCD500}"/>
                </a:ext>
              </a:extLst>
            </p:cNvPr>
            <p:cNvSpPr/>
            <p:nvPr/>
          </p:nvSpPr>
          <p:spPr>
            <a:xfrm>
              <a:off x="7898394" y="5700935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21" name="Circle">
              <a:extLst>
                <a:ext uri="{FF2B5EF4-FFF2-40B4-BE49-F238E27FC236}">
                  <a16:creationId xmlns:a16="http://schemas.microsoft.com/office/drawing/2014/main" id="{F0F1C47A-56C0-1045-B185-306CC491B8DB}"/>
                </a:ext>
              </a:extLst>
            </p:cNvPr>
            <p:cNvSpPr/>
            <p:nvPr/>
          </p:nvSpPr>
          <p:spPr>
            <a:xfrm>
              <a:off x="7569445" y="4604740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22" name="Circle">
              <a:extLst>
                <a:ext uri="{FF2B5EF4-FFF2-40B4-BE49-F238E27FC236}">
                  <a16:creationId xmlns:a16="http://schemas.microsoft.com/office/drawing/2014/main" id="{C3BE6425-C6E7-B041-8529-E53485950B23}"/>
                </a:ext>
              </a:extLst>
            </p:cNvPr>
            <p:cNvSpPr/>
            <p:nvPr/>
          </p:nvSpPr>
          <p:spPr>
            <a:xfrm>
              <a:off x="6321982" y="4739858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23" name="Circle">
              <a:extLst>
                <a:ext uri="{FF2B5EF4-FFF2-40B4-BE49-F238E27FC236}">
                  <a16:creationId xmlns:a16="http://schemas.microsoft.com/office/drawing/2014/main" id="{5CD26080-573E-5C4B-BEA4-8FCBBCF71A71}"/>
                </a:ext>
              </a:extLst>
            </p:cNvPr>
            <p:cNvSpPr/>
            <p:nvPr/>
          </p:nvSpPr>
          <p:spPr>
            <a:xfrm>
              <a:off x="6444130" y="5620556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24" name="Circle">
              <a:extLst>
                <a:ext uri="{FF2B5EF4-FFF2-40B4-BE49-F238E27FC236}">
                  <a16:creationId xmlns:a16="http://schemas.microsoft.com/office/drawing/2014/main" id="{8007F90A-9E1A-7441-A969-088E46DF223D}"/>
                </a:ext>
              </a:extLst>
            </p:cNvPr>
            <p:cNvSpPr/>
            <p:nvPr/>
          </p:nvSpPr>
          <p:spPr>
            <a:xfrm>
              <a:off x="7854442" y="4570917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25" name="Circle">
              <a:extLst>
                <a:ext uri="{FF2B5EF4-FFF2-40B4-BE49-F238E27FC236}">
                  <a16:creationId xmlns:a16="http://schemas.microsoft.com/office/drawing/2014/main" id="{480A5C09-C39D-9145-92F5-CA1E648E3060}"/>
                </a:ext>
              </a:extLst>
            </p:cNvPr>
            <p:cNvSpPr/>
            <p:nvPr/>
          </p:nvSpPr>
          <p:spPr>
            <a:xfrm>
              <a:off x="7148052" y="5969300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26" name="Circle">
              <a:extLst>
                <a:ext uri="{FF2B5EF4-FFF2-40B4-BE49-F238E27FC236}">
                  <a16:creationId xmlns:a16="http://schemas.microsoft.com/office/drawing/2014/main" id="{B2349630-D610-C54B-8267-E2AF0F1C5A7B}"/>
                </a:ext>
              </a:extLst>
            </p:cNvPr>
            <p:cNvSpPr/>
            <p:nvPr/>
          </p:nvSpPr>
          <p:spPr>
            <a:xfrm>
              <a:off x="7565872" y="6175013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27" name="Circle">
              <a:extLst>
                <a:ext uri="{FF2B5EF4-FFF2-40B4-BE49-F238E27FC236}">
                  <a16:creationId xmlns:a16="http://schemas.microsoft.com/office/drawing/2014/main" id="{7B05259D-F7D4-3A42-BA19-D9916FDE51C6}"/>
                </a:ext>
              </a:extLst>
            </p:cNvPr>
            <p:cNvSpPr/>
            <p:nvPr/>
          </p:nvSpPr>
          <p:spPr>
            <a:xfrm>
              <a:off x="6347132" y="6106132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28" name="Circle">
              <a:extLst>
                <a:ext uri="{FF2B5EF4-FFF2-40B4-BE49-F238E27FC236}">
                  <a16:creationId xmlns:a16="http://schemas.microsoft.com/office/drawing/2014/main" id="{ACCCFFB1-9FBD-914F-864C-6D86B2474843}"/>
                </a:ext>
              </a:extLst>
            </p:cNvPr>
            <p:cNvSpPr/>
            <p:nvPr/>
          </p:nvSpPr>
          <p:spPr>
            <a:xfrm>
              <a:off x="6214807" y="5246813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29" name="Circle">
              <a:extLst>
                <a:ext uri="{FF2B5EF4-FFF2-40B4-BE49-F238E27FC236}">
                  <a16:creationId xmlns:a16="http://schemas.microsoft.com/office/drawing/2014/main" id="{C15284D4-4F0E-FE43-BABB-AF4D9996D649}"/>
                </a:ext>
              </a:extLst>
            </p:cNvPr>
            <p:cNvSpPr/>
            <p:nvPr/>
          </p:nvSpPr>
          <p:spPr>
            <a:xfrm>
              <a:off x="8559843" y="6064929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30" name="Circle">
              <a:extLst>
                <a:ext uri="{FF2B5EF4-FFF2-40B4-BE49-F238E27FC236}">
                  <a16:creationId xmlns:a16="http://schemas.microsoft.com/office/drawing/2014/main" id="{6EFF50A6-FF91-9F48-A716-1BD128710A84}"/>
                </a:ext>
              </a:extLst>
            </p:cNvPr>
            <p:cNvSpPr/>
            <p:nvPr/>
          </p:nvSpPr>
          <p:spPr>
            <a:xfrm>
              <a:off x="8583451" y="4398536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30" name="Circle">
              <a:extLst>
                <a:ext uri="{FF2B5EF4-FFF2-40B4-BE49-F238E27FC236}">
                  <a16:creationId xmlns:a16="http://schemas.microsoft.com/office/drawing/2014/main" id="{3F48DAB9-BAD1-9A46-AEEA-85D3B702AFB5}"/>
                </a:ext>
              </a:extLst>
            </p:cNvPr>
            <p:cNvSpPr/>
            <p:nvPr/>
          </p:nvSpPr>
          <p:spPr>
            <a:xfrm>
              <a:off x="9816248" y="6056212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31" name="Circle">
              <a:extLst>
                <a:ext uri="{FF2B5EF4-FFF2-40B4-BE49-F238E27FC236}">
                  <a16:creationId xmlns:a16="http://schemas.microsoft.com/office/drawing/2014/main" id="{02ADA69A-2186-714C-ADA3-6624C8677EA0}"/>
                </a:ext>
              </a:extLst>
            </p:cNvPr>
            <p:cNvSpPr/>
            <p:nvPr/>
          </p:nvSpPr>
          <p:spPr>
            <a:xfrm>
              <a:off x="10517409" y="6158162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32" name="Circle">
              <a:extLst>
                <a:ext uri="{FF2B5EF4-FFF2-40B4-BE49-F238E27FC236}">
                  <a16:creationId xmlns:a16="http://schemas.microsoft.com/office/drawing/2014/main" id="{B03F8EE5-60B5-5D46-935E-9809B9CD88CA}"/>
                </a:ext>
              </a:extLst>
            </p:cNvPr>
            <p:cNvSpPr/>
            <p:nvPr/>
          </p:nvSpPr>
          <p:spPr>
            <a:xfrm>
              <a:off x="10982837" y="5945713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33" name="Circle">
              <a:extLst>
                <a:ext uri="{FF2B5EF4-FFF2-40B4-BE49-F238E27FC236}">
                  <a16:creationId xmlns:a16="http://schemas.microsoft.com/office/drawing/2014/main" id="{AEECBF27-03D6-E84C-83B6-158CA928D12F}"/>
                </a:ext>
              </a:extLst>
            </p:cNvPr>
            <p:cNvSpPr/>
            <p:nvPr/>
          </p:nvSpPr>
          <p:spPr>
            <a:xfrm>
              <a:off x="11387189" y="5657695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34" name="Circle">
              <a:extLst>
                <a:ext uri="{FF2B5EF4-FFF2-40B4-BE49-F238E27FC236}">
                  <a16:creationId xmlns:a16="http://schemas.microsoft.com/office/drawing/2014/main" id="{ACB6C07C-D48E-6949-BB01-6E11A9FC2E37}"/>
                </a:ext>
              </a:extLst>
            </p:cNvPr>
            <p:cNvSpPr/>
            <p:nvPr/>
          </p:nvSpPr>
          <p:spPr>
            <a:xfrm>
              <a:off x="11113411" y="4919297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35" name="Circle">
              <a:extLst>
                <a:ext uri="{FF2B5EF4-FFF2-40B4-BE49-F238E27FC236}">
                  <a16:creationId xmlns:a16="http://schemas.microsoft.com/office/drawing/2014/main" id="{F50007FE-7096-194A-829F-CC71734D7769}"/>
                </a:ext>
              </a:extLst>
            </p:cNvPr>
            <p:cNvSpPr/>
            <p:nvPr/>
          </p:nvSpPr>
          <p:spPr>
            <a:xfrm>
              <a:off x="11246966" y="4594193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36" name="Circle">
              <a:extLst>
                <a:ext uri="{FF2B5EF4-FFF2-40B4-BE49-F238E27FC236}">
                  <a16:creationId xmlns:a16="http://schemas.microsoft.com/office/drawing/2014/main" id="{943EEAA1-CF03-1549-9410-F078DFAB396F}"/>
                </a:ext>
              </a:extLst>
            </p:cNvPr>
            <p:cNvSpPr/>
            <p:nvPr/>
          </p:nvSpPr>
          <p:spPr>
            <a:xfrm>
              <a:off x="10428022" y="5046297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37" name="Circle">
              <a:extLst>
                <a:ext uri="{FF2B5EF4-FFF2-40B4-BE49-F238E27FC236}">
                  <a16:creationId xmlns:a16="http://schemas.microsoft.com/office/drawing/2014/main" id="{06D7675A-2A62-CC42-9EC7-FF1B6BE2DCC7}"/>
                </a:ext>
              </a:extLst>
            </p:cNvPr>
            <p:cNvSpPr/>
            <p:nvPr/>
          </p:nvSpPr>
          <p:spPr>
            <a:xfrm>
              <a:off x="10582081" y="4398536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38" name="Circle">
              <a:extLst>
                <a:ext uri="{FF2B5EF4-FFF2-40B4-BE49-F238E27FC236}">
                  <a16:creationId xmlns:a16="http://schemas.microsoft.com/office/drawing/2014/main" id="{6F3A9020-CA79-774C-BAF2-5D6F1AA56E8B}"/>
                </a:ext>
              </a:extLst>
            </p:cNvPr>
            <p:cNvSpPr/>
            <p:nvPr/>
          </p:nvSpPr>
          <p:spPr>
            <a:xfrm>
              <a:off x="10708536" y="5401938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39" name="Circle">
              <a:extLst>
                <a:ext uri="{FF2B5EF4-FFF2-40B4-BE49-F238E27FC236}">
                  <a16:creationId xmlns:a16="http://schemas.microsoft.com/office/drawing/2014/main" id="{3E047E01-1580-4246-B224-0D14734266B0}"/>
                </a:ext>
              </a:extLst>
            </p:cNvPr>
            <p:cNvSpPr/>
            <p:nvPr/>
          </p:nvSpPr>
          <p:spPr>
            <a:xfrm>
              <a:off x="9931689" y="5650217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40" name="Circle">
              <a:extLst>
                <a:ext uri="{FF2B5EF4-FFF2-40B4-BE49-F238E27FC236}">
                  <a16:creationId xmlns:a16="http://schemas.microsoft.com/office/drawing/2014/main" id="{6A25A2D5-C409-B744-8005-69662354C82B}"/>
                </a:ext>
              </a:extLst>
            </p:cNvPr>
            <p:cNvSpPr/>
            <p:nvPr/>
          </p:nvSpPr>
          <p:spPr>
            <a:xfrm>
              <a:off x="9777630" y="4934401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41" name="Circle">
              <a:extLst>
                <a:ext uri="{FF2B5EF4-FFF2-40B4-BE49-F238E27FC236}">
                  <a16:creationId xmlns:a16="http://schemas.microsoft.com/office/drawing/2014/main" id="{8A889D7F-39FB-3E40-8FD0-911858149413}"/>
                </a:ext>
              </a:extLst>
            </p:cNvPr>
            <p:cNvSpPr/>
            <p:nvPr/>
          </p:nvSpPr>
          <p:spPr>
            <a:xfrm>
              <a:off x="9712648" y="4513710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Representativeness &amp; sampling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7901" y="1008668"/>
            <a:ext cx="5126453" cy="5647771"/>
          </a:xfrm>
        </p:spPr>
        <p:txBody>
          <a:bodyPr/>
          <a:lstStyle/>
          <a:p>
            <a:r>
              <a:rPr lang="de-DE"/>
              <a:t>Statistics: completely </a:t>
            </a:r>
            <a:r>
              <a:rPr lang="de-DE" b="1">
                <a:solidFill>
                  <a:schemeClr val="accent1"/>
                </a:solidFill>
              </a:rPr>
              <a:t>random sample</a:t>
            </a:r>
          </a:p>
          <a:p>
            <a:pPr lvl="1"/>
            <a:r>
              <a:rPr lang="de-DE"/>
              <a:t>extensional population of interest, i.e.</a:t>
            </a:r>
            <a:br>
              <a:rPr lang="de-DE"/>
            </a:br>
            <a:r>
              <a:rPr lang="de-DE"/>
              <a:t>a (possibly infinite) collection of objects</a:t>
            </a:r>
          </a:p>
          <a:p>
            <a:pPr lvl="1"/>
            <a:r>
              <a:rPr lang="de-DE"/>
              <a:t>randomly select </a:t>
            </a:r>
            <a:r>
              <a:rPr lang="de-DE" i="1"/>
              <a:t>n</a:t>
            </a:r>
            <a:r>
              <a:rPr lang="de-DE"/>
              <a:t> objects from population</a:t>
            </a:r>
          </a:p>
          <a:p>
            <a:r>
              <a:rPr lang="de-DE"/>
              <a:t>But what about language?</a:t>
            </a:r>
          </a:p>
          <a:p>
            <a:pPr lvl="1"/>
            <a:endParaRPr lang="de-DE"/>
          </a:p>
          <a:p>
            <a:r>
              <a:rPr lang="de-DE"/>
              <a:t>Design criteria ➞ </a:t>
            </a:r>
            <a:r>
              <a:rPr lang="de-DE" b="1">
                <a:solidFill>
                  <a:schemeClr val="accent2"/>
                </a:solidFill>
              </a:rPr>
              <a:t>sampling frame</a:t>
            </a:r>
          </a:p>
          <a:p>
            <a:pPr lvl="1"/>
            <a:r>
              <a:rPr lang="de-DE"/>
              <a:t>dices up and defines linguistic population</a:t>
            </a:r>
            <a:br>
              <a:rPr lang="de-DE"/>
            </a:br>
            <a:r>
              <a:rPr lang="de-DE"/>
              <a:t>➞ make relevant texts </a:t>
            </a:r>
            <a:r>
              <a:rPr lang="de-DE" b="1">
                <a:solidFill>
                  <a:schemeClr val="accent1"/>
                </a:solidFill>
              </a:rPr>
              <a:t>identifiable</a:t>
            </a:r>
          </a:p>
          <a:p>
            <a:pPr lvl="1"/>
            <a:r>
              <a:rPr lang="en-US"/>
              <a:t>“A sampling frame is an operational definition of the population, an itemized listing of population members from which a representative corpus can be chosen.” (Biber 1993, 244)</a:t>
            </a:r>
          </a:p>
          <a:p>
            <a:pPr lvl="1"/>
            <a:r>
              <a:rPr lang="en-US"/>
              <a:t>pick specified number of items from each cell (related to </a:t>
            </a:r>
            <a:r>
              <a:rPr lang="en-US">
                <a:solidFill>
                  <a:schemeClr val="accent1"/>
                </a:solidFill>
              </a:rPr>
              <a:t>stratified sampling</a:t>
            </a:r>
            <a:r>
              <a:rPr lang="en-US"/>
              <a:t>)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12FCD3B9-CF3B-6D47-A586-11E397CAD0AD}"/>
              </a:ext>
            </a:extLst>
          </p:cNvPr>
          <p:cNvGrpSpPr/>
          <p:nvPr/>
        </p:nvGrpSpPr>
        <p:grpSpPr>
          <a:xfrm>
            <a:off x="7048212" y="995181"/>
            <a:ext cx="4631864" cy="2976335"/>
            <a:chOff x="7048212" y="995181"/>
            <a:chExt cx="4631864" cy="2976335"/>
          </a:xfrm>
        </p:grpSpPr>
        <p:sp>
          <p:nvSpPr>
            <p:cNvPr id="98" name="Cloud 97">
              <a:extLst>
                <a:ext uri="{FF2B5EF4-FFF2-40B4-BE49-F238E27FC236}">
                  <a16:creationId xmlns:a16="http://schemas.microsoft.com/office/drawing/2014/main" id="{5AD480BA-0943-924B-9C36-D7B11396B58C}"/>
                </a:ext>
              </a:extLst>
            </p:cNvPr>
            <p:cNvSpPr/>
            <p:nvPr/>
          </p:nvSpPr>
          <p:spPr>
            <a:xfrm>
              <a:off x="7048212" y="995181"/>
              <a:ext cx="4631864" cy="2976335"/>
            </a:xfrm>
            <a:prstGeom prst="cloud">
              <a:avLst/>
            </a:prstGeom>
            <a:gradFill flip="none" rotWithShape="1">
              <a:gsLst>
                <a:gs pos="0">
                  <a:srgbClr val="EFFEEA"/>
                </a:gs>
                <a:gs pos="100000">
                  <a:srgbClr val="64C153"/>
                </a:gs>
              </a:gsLst>
              <a:lin ang="3600000" scaled="0"/>
            </a:gradFill>
            <a:ln w="25400" cap="flat">
              <a:solidFill>
                <a:srgbClr val="1D7515"/>
              </a:solidFill>
              <a:prstDash val="solid"/>
              <a:miter lim="400000"/>
            </a:ln>
            <a:effectLst>
              <a:outerShdw blurRad="127000" dist="76200" dir="2700000" rotWithShape="0">
                <a:srgbClr val="000000">
                  <a:alpha val="7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lang="en-US" b="1" dirty="0" err="1">
                <a:solidFill>
                  <a:schemeClr val="tx1"/>
                </a:solidFill>
                <a:effectLst>
                  <a:outerShdw blurRad="25400" dir="5400000" rotWithShape="0">
                    <a:srgbClr val="FFFFFF"/>
                  </a:outerShdw>
                </a:effectLst>
                <a:latin typeface="Arial" charset="0"/>
                <a:ea typeface="ＭＳ Ｐゴシック" charset="0"/>
              </a:endParaRPr>
            </a:p>
          </p:txBody>
        </p:sp>
        <p:sp>
          <p:nvSpPr>
            <p:cNvPr id="81" name="ukWaC sampler">
              <a:extLst>
                <a:ext uri="{FF2B5EF4-FFF2-40B4-BE49-F238E27FC236}">
                  <a16:creationId xmlns:a16="http://schemas.microsoft.com/office/drawing/2014/main" id="{CABC014E-E538-6D4E-846F-47954F0F1627}"/>
                </a:ext>
              </a:extLst>
            </p:cNvPr>
            <p:cNvSpPr/>
            <p:nvPr/>
          </p:nvSpPr>
          <p:spPr>
            <a:xfrm>
              <a:off x="9857384" y="1217152"/>
              <a:ext cx="1115690" cy="3795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sz="1800" b="1">
                  <a:solidFill>
                    <a:srgbClr val="4F8448"/>
                  </a:solidFill>
                </a:defRPr>
              </a:lvl1pPr>
            </a:lstStyle>
            <a:p>
              <a:r>
                <a:rPr lang="en-US"/>
                <a:t>language</a:t>
              </a:r>
              <a:endParaRPr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789F9A0E-E517-3847-9BD6-E1346FDDE53F}"/>
              </a:ext>
            </a:extLst>
          </p:cNvPr>
          <p:cNvGrpSpPr/>
          <p:nvPr/>
        </p:nvGrpSpPr>
        <p:grpSpPr>
          <a:xfrm>
            <a:off x="7464937" y="1107768"/>
            <a:ext cx="4112752" cy="2664436"/>
            <a:chOff x="7464937" y="1107768"/>
            <a:chExt cx="4112752" cy="2664436"/>
          </a:xfrm>
        </p:grpSpPr>
        <p:sp>
          <p:nvSpPr>
            <p:cNvPr id="34" name="Circle">
              <a:extLst>
                <a:ext uri="{FF2B5EF4-FFF2-40B4-BE49-F238E27FC236}">
                  <a16:creationId xmlns:a16="http://schemas.microsoft.com/office/drawing/2014/main" id="{944DA103-5ED9-AE40-B5C6-14C68A95B109}"/>
                </a:ext>
              </a:extLst>
            </p:cNvPr>
            <p:cNvSpPr/>
            <p:nvPr/>
          </p:nvSpPr>
          <p:spPr>
            <a:xfrm>
              <a:off x="9509006" y="2448577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38" name="Circle">
              <a:extLst>
                <a:ext uri="{FF2B5EF4-FFF2-40B4-BE49-F238E27FC236}">
                  <a16:creationId xmlns:a16="http://schemas.microsoft.com/office/drawing/2014/main" id="{9AA271CC-396B-AB4C-A90E-4E85E445751C}"/>
                </a:ext>
              </a:extLst>
            </p:cNvPr>
            <p:cNvSpPr/>
            <p:nvPr/>
          </p:nvSpPr>
          <p:spPr>
            <a:xfrm>
              <a:off x="9878330" y="2890639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39" name="Circle">
              <a:extLst>
                <a:ext uri="{FF2B5EF4-FFF2-40B4-BE49-F238E27FC236}">
                  <a16:creationId xmlns:a16="http://schemas.microsoft.com/office/drawing/2014/main" id="{BDDAEC97-A227-D74B-810F-E99DE4952E90}"/>
                </a:ext>
              </a:extLst>
            </p:cNvPr>
            <p:cNvSpPr/>
            <p:nvPr/>
          </p:nvSpPr>
          <p:spPr>
            <a:xfrm>
              <a:off x="9610008" y="1412682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42" name="Circle">
              <a:extLst>
                <a:ext uri="{FF2B5EF4-FFF2-40B4-BE49-F238E27FC236}">
                  <a16:creationId xmlns:a16="http://schemas.microsoft.com/office/drawing/2014/main" id="{E9FE87B3-EB04-3942-A7CF-C5E3C22F5B10}"/>
                </a:ext>
              </a:extLst>
            </p:cNvPr>
            <p:cNvSpPr/>
            <p:nvPr/>
          </p:nvSpPr>
          <p:spPr>
            <a:xfrm>
              <a:off x="10636209" y="1107768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43" name="Circle">
              <a:extLst>
                <a:ext uri="{FF2B5EF4-FFF2-40B4-BE49-F238E27FC236}">
                  <a16:creationId xmlns:a16="http://schemas.microsoft.com/office/drawing/2014/main" id="{C14E683A-0303-094A-A9F7-CA14B6BAAC83}"/>
                </a:ext>
              </a:extLst>
            </p:cNvPr>
            <p:cNvSpPr/>
            <p:nvPr/>
          </p:nvSpPr>
          <p:spPr>
            <a:xfrm>
              <a:off x="8598703" y="2142992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48" name="Circle">
              <a:extLst>
                <a:ext uri="{FF2B5EF4-FFF2-40B4-BE49-F238E27FC236}">
                  <a16:creationId xmlns:a16="http://schemas.microsoft.com/office/drawing/2014/main" id="{2944B502-4A18-0140-9347-03F351485B7B}"/>
                </a:ext>
              </a:extLst>
            </p:cNvPr>
            <p:cNvSpPr/>
            <p:nvPr/>
          </p:nvSpPr>
          <p:spPr>
            <a:xfrm>
              <a:off x="10982837" y="2232215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49" name="Circle">
              <a:extLst>
                <a:ext uri="{FF2B5EF4-FFF2-40B4-BE49-F238E27FC236}">
                  <a16:creationId xmlns:a16="http://schemas.microsoft.com/office/drawing/2014/main" id="{26C5AE32-0966-1246-B924-6FE6FBBD0D21}"/>
                </a:ext>
              </a:extLst>
            </p:cNvPr>
            <p:cNvSpPr/>
            <p:nvPr/>
          </p:nvSpPr>
          <p:spPr>
            <a:xfrm>
              <a:off x="8909092" y="1234768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50" name="Circle">
              <a:extLst>
                <a:ext uri="{FF2B5EF4-FFF2-40B4-BE49-F238E27FC236}">
                  <a16:creationId xmlns:a16="http://schemas.microsoft.com/office/drawing/2014/main" id="{306CE535-E77A-B443-A85F-D2CD2FD92197}"/>
                </a:ext>
              </a:extLst>
            </p:cNvPr>
            <p:cNvSpPr/>
            <p:nvPr/>
          </p:nvSpPr>
          <p:spPr>
            <a:xfrm>
              <a:off x="9830210" y="1957378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51" name="Circle">
              <a:extLst>
                <a:ext uri="{FF2B5EF4-FFF2-40B4-BE49-F238E27FC236}">
                  <a16:creationId xmlns:a16="http://schemas.microsoft.com/office/drawing/2014/main" id="{3A8C0B3F-64EB-A944-8F7E-8725565E0F1E}"/>
                </a:ext>
              </a:extLst>
            </p:cNvPr>
            <p:cNvSpPr/>
            <p:nvPr/>
          </p:nvSpPr>
          <p:spPr>
            <a:xfrm>
              <a:off x="8248454" y="2747210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52" name="Circle">
              <a:extLst>
                <a:ext uri="{FF2B5EF4-FFF2-40B4-BE49-F238E27FC236}">
                  <a16:creationId xmlns:a16="http://schemas.microsoft.com/office/drawing/2014/main" id="{2FCED1B1-ED38-4645-8E4F-F57A14152066}"/>
                </a:ext>
              </a:extLst>
            </p:cNvPr>
            <p:cNvSpPr/>
            <p:nvPr/>
          </p:nvSpPr>
          <p:spPr>
            <a:xfrm>
              <a:off x="8632355" y="3152094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53" name="Circle">
              <a:extLst>
                <a:ext uri="{FF2B5EF4-FFF2-40B4-BE49-F238E27FC236}">
                  <a16:creationId xmlns:a16="http://schemas.microsoft.com/office/drawing/2014/main" id="{BE0208C1-D52F-3147-AA88-EF5B3D80859B}"/>
                </a:ext>
              </a:extLst>
            </p:cNvPr>
            <p:cNvSpPr/>
            <p:nvPr/>
          </p:nvSpPr>
          <p:spPr>
            <a:xfrm>
              <a:off x="7581900" y="3051314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54" name="Circle">
              <a:extLst>
                <a:ext uri="{FF2B5EF4-FFF2-40B4-BE49-F238E27FC236}">
                  <a16:creationId xmlns:a16="http://schemas.microsoft.com/office/drawing/2014/main" id="{F3F81127-257E-3A46-B256-3652E6D725DA}"/>
                </a:ext>
              </a:extLst>
            </p:cNvPr>
            <p:cNvSpPr/>
            <p:nvPr/>
          </p:nvSpPr>
          <p:spPr>
            <a:xfrm>
              <a:off x="10910529" y="1721054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55" name="Circle">
              <a:extLst>
                <a:ext uri="{FF2B5EF4-FFF2-40B4-BE49-F238E27FC236}">
                  <a16:creationId xmlns:a16="http://schemas.microsoft.com/office/drawing/2014/main" id="{4201BAE0-33FC-1043-8EA4-241BA7EC6706}"/>
                </a:ext>
              </a:extLst>
            </p:cNvPr>
            <p:cNvSpPr/>
            <p:nvPr/>
          </p:nvSpPr>
          <p:spPr>
            <a:xfrm>
              <a:off x="11450689" y="2448577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56" name="Circle">
              <a:extLst>
                <a:ext uri="{FF2B5EF4-FFF2-40B4-BE49-F238E27FC236}">
                  <a16:creationId xmlns:a16="http://schemas.microsoft.com/office/drawing/2014/main" id="{6C96AD7A-8949-8B4D-8E31-D7BD81655621}"/>
                </a:ext>
              </a:extLst>
            </p:cNvPr>
            <p:cNvSpPr/>
            <p:nvPr/>
          </p:nvSpPr>
          <p:spPr>
            <a:xfrm>
              <a:off x="8028858" y="1479026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58" name="Circle">
              <a:extLst>
                <a:ext uri="{FF2B5EF4-FFF2-40B4-BE49-F238E27FC236}">
                  <a16:creationId xmlns:a16="http://schemas.microsoft.com/office/drawing/2014/main" id="{0C0FAB02-7104-1E4E-9BC1-CE04028224CC}"/>
                </a:ext>
              </a:extLst>
            </p:cNvPr>
            <p:cNvSpPr/>
            <p:nvPr/>
          </p:nvSpPr>
          <p:spPr>
            <a:xfrm>
              <a:off x="10059629" y="2566154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63" name="Circle">
              <a:extLst>
                <a:ext uri="{FF2B5EF4-FFF2-40B4-BE49-F238E27FC236}">
                  <a16:creationId xmlns:a16="http://schemas.microsoft.com/office/drawing/2014/main" id="{88B46A2A-DF56-E149-8636-19D3461C72F7}"/>
                </a:ext>
              </a:extLst>
            </p:cNvPr>
            <p:cNvSpPr/>
            <p:nvPr/>
          </p:nvSpPr>
          <p:spPr>
            <a:xfrm>
              <a:off x="8972592" y="2926691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77" name="Circle">
              <a:extLst>
                <a:ext uri="{FF2B5EF4-FFF2-40B4-BE49-F238E27FC236}">
                  <a16:creationId xmlns:a16="http://schemas.microsoft.com/office/drawing/2014/main" id="{CBA114DC-F84C-0B43-B676-7838B827A88C}"/>
                </a:ext>
              </a:extLst>
            </p:cNvPr>
            <p:cNvSpPr/>
            <p:nvPr/>
          </p:nvSpPr>
          <p:spPr>
            <a:xfrm>
              <a:off x="10670663" y="2799691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82" name="Circle">
              <a:extLst>
                <a:ext uri="{FF2B5EF4-FFF2-40B4-BE49-F238E27FC236}">
                  <a16:creationId xmlns:a16="http://schemas.microsoft.com/office/drawing/2014/main" id="{47A1060D-0BAA-2744-B881-12526C0CAE3C}"/>
                </a:ext>
              </a:extLst>
            </p:cNvPr>
            <p:cNvSpPr/>
            <p:nvPr/>
          </p:nvSpPr>
          <p:spPr>
            <a:xfrm>
              <a:off x="10529529" y="3281778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83" name="Circle">
              <a:extLst>
                <a:ext uri="{FF2B5EF4-FFF2-40B4-BE49-F238E27FC236}">
                  <a16:creationId xmlns:a16="http://schemas.microsoft.com/office/drawing/2014/main" id="{430169D5-A41D-EA47-896B-E6262593468A}"/>
                </a:ext>
              </a:extLst>
            </p:cNvPr>
            <p:cNvSpPr/>
            <p:nvPr/>
          </p:nvSpPr>
          <p:spPr>
            <a:xfrm>
              <a:off x="9758090" y="3345278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84" name="Circle">
              <a:extLst>
                <a:ext uri="{FF2B5EF4-FFF2-40B4-BE49-F238E27FC236}">
                  <a16:creationId xmlns:a16="http://schemas.microsoft.com/office/drawing/2014/main" id="{229ADC57-08A5-7349-80BB-D135933A0366}"/>
                </a:ext>
              </a:extLst>
            </p:cNvPr>
            <p:cNvSpPr/>
            <p:nvPr/>
          </p:nvSpPr>
          <p:spPr>
            <a:xfrm>
              <a:off x="7989529" y="2136847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85" name="Circle">
              <a:extLst>
                <a:ext uri="{FF2B5EF4-FFF2-40B4-BE49-F238E27FC236}">
                  <a16:creationId xmlns:a16="http://schemas.microsoft.com/office/drawing/2014/main" id="{F6EE5348-409F-FD41-9966-8F90BC6BE79C}"/>
                </a:ext>
              </a:extLst>
            </p:cNvPr>
            <p:cNvSpPr/>
            <p:nvPr/>
          </p:nvSpPr>
          <p:spPr>
            <a:xfrm>
              <a:off x="8090105" y="3357159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86" name="Circle">
              <a:extLst>
                <a:ext uri="{FF2B5EF4-FFF2-40B4-BE49-F238E27FC236}">
                  <a16:creationId xmlns:a16="http://schemas.microsoft.com/office/drawing/2014/main" id="{5718518E-AB2F-CE4A-A6B1-96CB828A4B81}"/>
                </a:ext>
              </a:extLst>
            </p:cNvPr>
            <p:cNvSpPr/>
            <p:nvPr/>
          </p:nvSpPr>
          <p:spPr>
            <a:xfrm>
              <a:off x="7464937" y="2356348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87" name="Circle">
              <a:extLst>
                <a:ext uri="{FF2B5EF4-FFF2-40B4-BE49-F238E27FC236}">
                  <a16:creationId xmlns:a16="http://schemas.microsoft.com/office/drawing/2014/main" id="{FE782877-C11E-C245-9C8F-695429649372}"/>
                </a:ext>
              </a:extLst>
            </p:cNvPr>
            <p:cNvSpPr/>
            <p:nvPr/>
          </p:nvSpPr>
          <p:spPr>
            <a:xfrm>
              <a:off x="9082548" y="1911554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88" name="Circle">
              <a:extLst>
                <a:ext uri="{FF2B5EF4-FFF2-40B4-BE49-F238E27FC236}">
                  <a16:creationId xmlns:a16="http://schemas.microsoft.com/office/drawing/2014/main" id="{D2A3250A-775A-EA4D-B943-EFB38B0694B7}"/>
                </a:ext>
              </a:extLst>
            </p:cNvPr>
            <p:cNvSpPr/>
            <p:nvPr/>
          </p:nvSpPr>
          <p:spPr>
            <a:xfrm>
              <a:off x="8408834" y="1784554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89" name="Circle">
              <a:extLst>
                <a:ext uri="{FF2B5EF4-FFF2-40B4-BE49-F238E27FC236}">
                  <a16:creationId xmlns:a16="http://schemas.microsoft.com/office/drawing/2014/main" id="{33334021-F633-7B40-B32C-F0BACD7C7870}"/>
                </a:ext>
              </a:extLst>
            </p:cNvPr>
            <p:cNvSpPr/>
            <p:nvPr/>
          </p:nvSpPr>
          <p:spPr>
            <a:xfrm>
              <a:off x="9321512" y="3119320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90" name="Circle">
              <a:extLst>
                <a:ext uri="{FF2B5EF4-FFF2-40B4-BE49-F238E27FC236}">
                  <a16:creationId xmlns:a16="http://schemas.microsoft.com/office/drawing/2014/main" id="{2953E81E-C68E-9446-B33D-C75F4EFEC8E0}"/>
                </a:ext>
              </a:extLst>
            </p:cNvPr>
            <p:cNvSpPr/>
            <p:nvPr/>
          </p:nvSpPr>
          <p:spPr>
            <a:xfrm>
              <a:off x="10415229" y="1776317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94" name="Circle">
              <a:extLst>
                <a:ext uri="{FF2B5EF4-FFF2-40B4-BE49-F238E27FC236}">
                  <a16:creationId xmlns:a16="http://schemas.microsoft.com/office/drawing/2014/main" id="{AA0ED6AC-2F97-554B-BC9E-7881B782EEC7}"/>
                </a:ext>
              </a:extLst>
            </p:cNvPr>
            <p:cNvSpPr/>
            <p:nvPr/>
          </p:nvSpPr>
          <p:spPr>
            <a:xfrm>
              <a:off x="8854810" y="2457935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97" name="Circle">
              <a:extLst>
                <a:ext uri="{FF2B5EF4-FFF2-40B4-BE49-F238E27FC236}">
                  <a16:creationId xmlns:a16="http://schemas.microsoft.com/office/drawing/2014/main" id="{F66FF2F5-9A91-9946-A277-1A672D70E4C7}"/>
                </a:ext>
              </a:extLst>
            </p:cNvPr>
            <p:cNvSpPr/>
            <p:nvPr/>
          </p:nvSpPr>
          <p:spPr>
            <a:xfrm>
              <a:off x="10457221" y="2252856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99" name="Circle">
              <a:extLst>
                <a:ext uri="{FF2B5EF4-FFF2-40B4-BE49-F238E27FC236}">
                  <a16:creationId xmlns:a16="http://schemas.microsoft.com/office/drawing/2014/main" id="{7EE99676-A1EB-C047-9C13-9327BF93EF41}"/>
                </a:ext>
              </a:extLst>
            </p:cNvPr>
            <p:cNvSpPr/>
            <p:nvPr/>
          </p:nvSpPr>
          <p:spPr>
            <a:xfrm>
              <a:off x="9145229" y="3645204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E5FCC57B-E965-574E-9765-15442B8B39FE}"/>
              </a:ext>
            </a:extLst>
          </p:cNvPr>
          <p:cNvGrpSpPr/>
          <p:nvPr/>
        </p:nvGrpSpPr>
        <p:grpSpPr>
          <a:xfrm>
            <a:off x="6744929" y="4193703"/>
            <a:ext cx="4167838" cy="2214509"/>
            <a:chOff x="6744929" y="4193703"/>
            <a:chExt cx="4167838" cy="2214509"/>
          </a:xfrm>
          <a:effectLst/>
        </p:grpSpPr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65EC751F-4697-1948-8A70-6A2624684200}"/>
                </a:ext>
              </a:extLst>
            </p:cNvPr>
            <p:cNvCxnSpPr/>
            <p:nvPr/>
          </p:nvCxnSpPr>
          <p:spPr>
            <a:xfrm>
              <a:off x="6744929" y="4193703"/>
              <a:ext cx="0" cy="2211696"/>
            </a:xfrm>
            <a:prstGeom prst="line">
              <a:avLst/>
            </a:prstGeom>
            <a:ln w="3175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5E73C912-A613-FD47-B1DC-CB33398699E4}"/>
                </a:ext>
              </a:extLst>
            </p:cNvPr>
            <p:cNvCxnSpPr/>
            <p:nvPr/>
          </p:nvCxnSpPr>
          <p:spPr>
            <a:xfrm>
              <a:off x="7388943" y="4193703"/>
              <a:ext cx="0" cy="2211696"/>
            </a:xfrm>
            <a:prstGeom prst="line">
              <a:avLst/>
            </a:prstGeom>
            <a:ln w="3175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3E66C362-1BCE-6444-A892-7234A9A93C14}"/>
                </a:ext>
              </a:extLst>
            </p:cNvPr>
            <p:cNvCxnSpPr/>
            <p:nvPr/>
          </p:nvCxnSpPr>
          <p:spPr>
            <a:xfrm>
              <a:off x="8090105" y="4193703"/>
              <a:ext cx="0" cy="2211696"/>
            </a:xfrm>
            <a:prstGeom prst="line">
              <a:avLst/>
            </a:prstGeom>
            <a:ln w="3175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F4EA2A68-FDD9-2D4A-9D28-C6C8E90D0D03}"/>
                </a:ext>
              </a:extLst>
            </p:cNvPr>
            <p:cNvCxnSpPr/>
            <p:nvPr/>
          </p:nvCxnSpPr>
          <p:spPr>
            <a:xfrm>
              <a:off x="9567591" y="4196516"/>
              <a:ext cx="0" cy="2211696"/>
            </a:xfrm>
            <a:prstGeom prst="line">
              <a:avLst/>
            </a:prstGeom>
            <a:ln w="3175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B15F98D-2245-D646-B22E-3B5F3EA6C3F1}"/>
                </a:ext>
              </a:extLst>
            </p:cNvPr>
            <p:cNvCxnSpPr/>
            <p:nvPr/>
          </p:nvCxnSpPr>
          <p:spPr>
            <a:xfrm>
              <a:off x="10211605" y="4196516"/>
              <a:ext cx="0" cy="2211696"/>
            </a:xfrm>
            <a:prstGeom prst="line">
              <a:avLst/>
            </a:prstGeom>
            <a:ln w="3175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356469B8-84B5-DD46-9499-BE596E6BB1F7}"/>
                </a:ext>
              </a:extLst>
            </p:cNvPr>
            <p:cNvCxnSpPr/>
            <p:nvPr/>
          </p:nvCxnSpPr>
          <p:spPr>
            <a:xfrm>
              <a:off x="10912767" y="4196516"/>
              <a:ext cx="0" cy="2211696"/>
            </a:xfrm>
            <a:prstGeom prst="line">
              <a:avLst/>
            </a:prstGeom>
            <a:ln w="3175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85548B9B-7780-E546-81CC-D384622796BE}"/>
              </a:ext>
            </a:extLst>
          </p:cNvPr>
          <p:cNvGrpSpPr/>
          <p:nvPr/>
        </p:nvGrpSpPr>
        <p:grpSpPr>
          <a:xfrm>
            <a:off x="6128775" y="4766897"/>
            <a:ext cx="5526426" cy="1141416"/>
            <a:chOff x="6128775" y="4766897"/>
            <a:chExt cx="5526426" cy="1141416"/>
          </a:xfrm>
        </p:grpSpPr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EB39B423-C39A-7C4B-811A-C63EE81F5D81}"/>
                </a:ext>
              </a:extLst>
            </p:cNvPr>
            <p:cNvCxnSpPr>
              <a:cxnSpLocks/>
            </p:cNvCxnSpPr>
            <p:nvPr/>
          </p:nvCxnSpPr>
          <p:spPr>
            <a:xfrm>
              <a:off x="6128775" y="5908313"/>
              <a:ext cx="2746109" cy="0"/>
            </a:xfrm>
            <a:prstGeom prst="line">
              <a:avLst/>
            </a:prstGeom>
            <a:ln w="31750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2DB6DB10-1D60-CE4A-8182-8B8C3A5EA012}"/>
                </a:ext>
              </a:extLst>
            </p:cNvPr>
            <p:cNvCxnSpPr>
              <a:cxnSpLocks/>
            </p:cNvCxnSpPr>
            <p:nvPr/>
          </p:nvCxnSpPr>
          <p:spPr>
            <a:xfrm>
              <a:off x="6128775" y="5096278"/>
              <a:ext cx="2746109" cy="0"/>
            </a:xfrm>
            <a:prstGeom prst="line">
              <a:avLst/>
            </a:prstGeom>
            <a:ln w="31750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9FBFE4F0-FDAD-0049-920D-9167A76F8DA9}"/>
                </a:ext>
              </a:extLst>
            </p:cNvPr>
            <p:cNvCxnSpPr>
              <a:cxnSpLocks/>
            </p:cNvCxnSpPr>
            <p:nvPr/>
          </p:nvCxnSpPr>
          <p:spPr>
            <a:xfrm>
              <a:off x="8909092" y="4766897"/>
              <a:ext cx="2746109" cy="0"/>
            </a:xfrm>
            <a:prstGeom prst="line">
              <a:avLst/>
            </a:prstGeom>
            <a:ln w="31750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F97A178F-8B4E-9E44-907D-1333396380BE}"/>
                </a:ext>
              </a:extLst>
            </p:cNvPr>
            <p:cNvCxnSpPr>
              <a:cxnSpLocks/>
            </p:cNvCxnSpPr>
            <p:nvPr/>
          </p:nvCxnSpPr>
          <p:spPr>
            <a:xfrm>
              <a:off x="8904221" y="5349513"/>
              <a:ext cx="2746109" cy="0"/>
            </a:xfrm>
            <a:prstGeom prst="line">
              <a:avLst/>
            </a:prstGeom>
            <a:ln w="31750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2DC06B8A-07D0-D845-8FA1-49DF9F08A2EB}"/>
                </a:ext>
              </a:extLst>
            </p:cNvPr>
            <p:cNvCxnSpPr>
              <a:cxnSpLocks/>
            </p:cNvCxnSpPr>
            <p:nvPr/>
          </p:nvCxnSpPr>
          <p:spPr>
            <a:xfrm>
              <a:off x="8899350" y="5908313"/>
              <a:ext cx="2746109" cy="0"/>
            </a:xfrm>
            <a:prstGeom prst="line">
              <a:avLst/>
            </a:prstGeom>
            <a:ln w="31750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BBEA-4873-5B39-96A7-ED78BF424A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93581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5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0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Representativeness &amp; sampling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Definition of a sampling frame</a:t>
            </a:r>
          </a:p>
          <a:p>
            <a:pPr lvl="1"/>
            <a:r>
              <a:rPr lang="de-DE">
                <a:solidFill>
                  <a:schemeClr val="accent1"/>
                </a:solidFill>
              </a:rPr>
              <a:t>fundamental distinctions: </a:t>
            </a:r>
            <a:r>
              <a:rPr lang="de-DE"/>
              <a:t>mode (spoken/written/written-to-be-spoken), medium</a:t>
            </a:r>
          </a:p>
          <a:p>
            <a:pPr lvl="1"/>
            <a:r>
              <a:rPr lang="de-DE">
                <a:solidFill>
                  <a:schemeClr val="accent1"/>
                </a:solidFill>
              </a:rPr>
              <a:t>text characteristics:</a:t>
            </a:r>
            <a:r>
              <a:rPr lang="de-DE"/>
              <a:t> (publication) date, author (single/multi/anon), region, target audience, … </a:t>
            </a:r>
          </a:p>
          <a:p>
            <a:pPr lvl="1"/>
            <a:r>
              <a:rPr lang="de-DE">
                <a:solidFill>
                  <a:schemeClr val="accent1"/>
                </a:solidFill>
              </a:rPr>
              <a:t>function of text: </a:t>
            </a:r>
            <a:r>
              <a:rPr lang="de-DE"/>
              <a:t>genre / text type (factuality, purpose, situation, …), topic domain, …</a:t>
            </a:r>
          </a:p>
          <a:p>
            <a:pPr lvl="1"/>
            <a:r>
              <a:rPr lang="de-DE">
                <a:solidFill>
                  <a:schemeClr val="accent1"/>
                </a:solidFill>
              </a:rPr>
              <a:t>properties of author/speaker: </a:t>
            </a:r>
            <a:r>
              <a:rPr lang="de-DE"/>
              <a:t>sex, age, dialect, social class, …</a:t>
            </a:r>
          </a:p>
          <a:p>
            <a:pPr lvl="1"/>
            <a:r>
              <a:rPr lang="de-DE"/>
              <a:t>see Atkins et al. (1992) for a comprehensive system of categories</a:t>
            </a:r>
          </a:p>
          <a:p>
            <a:pPr lvl="1"/>
            <a:endParaRPr lang="de-DE"/>
          </a:p>
          <a:p>
            <a:r>
              <a:rPr lang="de-DE"/>
              <a:t>Balance</a:t>
            </a:r>
          </a:p>
          <a:p>
            <a:pPr lvl="1"/>
            <a:r>
              <a:rPr lang="de-DE"/>
              <a:t>include texts from all (combinations of) categories in the sampling frame = grid cells</a:t>
            </a:r>
          </a:p>
          <a:p>
            <a:pPr lvl="1"/>
            <a:r>
              <a:rPr lang="de-DE"/>
              <a:t>avoids bias/skew ➞ balanced coverage of the “language” population</a:t>
            </a:r>
          </a:p>
          <a:p>
            <a:pPr lvl="1"/>
            <a:endParaRPr lang="de-DE"/>
          </a:p>
          <a:p>
            <a:r>
              <a:rPr lang="de-DE"/>
              <a:t>Representativeness</a:t>
            </a:r>
          </a:p>
          <a:p>
            <a:pPr lvl="1"/>
            <a:r>
              <a:rPr lang="de-DE"/>
              <a:t>sampling frame makes population identifiable (for each combination of categories) </a:t>
            </a:r>
            <a:br>
              <a:rPr lang="de-DE">
                <a:sym typeface="Wingdings" pitchFamily="2" charset="2"/>
              </a:rPr>
            </a:br>
            <a:r>
              <a:rPr lang="de-DE">
                <a:sym typeface="Wingdings" pitchFamily="2" charset="2"/>
              </a:rPr>
              <a:t>➞ random selection of texts for each cell</a:t>
            </a:r>
          </a:p>
          <a:p>
            <a:pPr lvl="1"/>
            <a:r>
              <a:rPr lang="de-DE"/>
              <a:t>must specifiy </a:t>
            </a:r>
            <a:r>
              <a:rPr lang="de-DE" b="1">
                <a:solidFill>
                  <a:schemeClr val="tx2"/>
                </a:solidFill>
              </a:rPr>
              <a:t>proportion of texts</a:t>
            </a:r>
            <a:r>
              <a:rPr lang="de-DE" b="1"/>
              <a:t> </a:t>
            </a:r>
            <a:r>
              <a:rPr lang="de-DE"/>
              <a:t>to be sampled from each category = prevalence in language</a:t>
            </a:r>
          </a:p>
          <a:p>
            <a:pPr lvl="1"/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FA8E7-0FE0-D2F3-CEEA-D1A5EF3AE4A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72225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Further reading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Atkins, Sue; Clear, Jeremy; Ostler, Nicholas (1992). </a:t>
            </a:r>
            <a:r>
              <a:rPr lang="en-US">
                <a:solidFill>
                  <a:schemeClr val="tx2"/>
                </a:solidFill>
              </a:rPr>
              <a:t>Corpus design criteria</a:t>
            </a:r>
            <a:r>
              <a:rPr lang="en-US"/>
              <a:t>.</a:t>
            </a:r>
            <a:br>
              <a:rPr lang="en-US"/>
            </a:br>
            <a:r>
              <a:rPr lang="en-US" i="1"/>
              <a:t>Literary and Linguistic Computin</a:t>
            </a:r>
            <a:r>
              <a:rPr lang="en-US"/>
              <a:t>g, </a:t>
            </a:r>
            <a:r>
              <a:rPr lang="en-US" b="1"/>
              <a:t>7</a:t>
            </a:r>
            <a:r>
              <a:rPr lang="en-US"/>
              <a:t>(1), 1–16.</a:t>
            </a:r>
          </a:p>
          <a:p>
            <a:endParaRPr lang="en-US"/>
          </a:p>
          <a:p>
            <a:r>
              <a:rPr lang="en-US"/>
              <a:t>Biber, Douglas (1993). </a:t>
            </a:r>
            <a:r>
              <a:rPr lang="en-US">
                <a:solidFill>
                  <a:schemeClr val="accent1"/>
                </a:solidFill>
              </a:rPr>
              <a:t>Representativeness in corpus design. </a:t>
            </a:r>
            <a:r>
              <a:rPr lang="en-US" i="1"/>
              <a:t>Literary and Linguistic Computing</a:t>
            </a:r>
            <a:r>
              <a:rPr lang="en-US"/>
              <a:t>, </a:t>
            </a:r>
            <a:r>
              <a:rPr lang="en-US" b="1"/>
              <a:t>8</a:t>
            </a:r>
            <a:r>
              <a:rPr lang="en-US"/>
              <a:t>(4), 243– 257.</a:t>
            </a:r>
          </a:p>
          <a:p>
            <a:endParaRPr lang="en-US"/>
          </a:p>
          <a:p>
            <a:r>
              <a:rPr lang="en-US"/>
              <a:t>HSK 29.1 </a:t>
            </a:r>
            <a:r>
              <a:rPr lang="en-US" i="1"/>
              <a:t>Corpus Linguistics</a:t>
            </a:r>
            <a:r>
              <a:rPr lang="en-US"/>
              <a:t>, </a:t>
            </a:r>
            <a:r>
              <a:rPr lang="en-US">
                <a:solidFill>
                  <a:schemeClr val="accent1"/>
                </a:solidFill>
              </a:rPr>
              <a:t>Art. 9</a:t>
            </a:r>
          </a:p>
          <a:p>
            <a:endParaRPr lang="en-US"/>
          </a:p>
          <a:p>
            <a:r>
              <a:rPr lang="en-US"/>
              <a:t>HSK 5.4 </a:t>
            </a:r>
            <a:r>
              <a:rPr lang="en-US" i="1"/>
              <a:t>Dictionaries: Computational Lexicography</a:t>
            </a:r>
            <a:r>
              <a:rPr lang="en-US"/>
              <a:t>, </a:t>
            </a:r>
            <a:r>
              <a:rPr lang="en-US">
                <a:solidFill>
                  <a:schemeClr val="accent1"/>
                </a:solidFill>
              </a:rPr>
              <a:t>Art. 96 </a:t>
            </a:r>
            <a:r>
              <a:rPr lang="en-US"/>
              <a:t>(Ch. XVIII)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203261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B0ABA-D4CE-424D-91E5-F0362F287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Brainstorming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901A5-DF24-CD42-83F4-AC43BF0150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3600">
                <a:solidFill>
                  <a:schemeClr val="tx2"/>
                </a:solidFill>
              </a:rPr>
              <a:t>How would you design a corpus for a study </a:t>
            </a:r>
            <a:br>
              <a:rPr lang="en-US" sz="3600">
                <a:solidFill>
                  <a:schemeClr val="tx2"/>
                </a:solidFill>
              </a:rPr>
            </a:br>
            <a:r>
              <a:rPr lang="en-US" sz="3600">
                <a:solidFill>
                  <a:schemeClr val="tx2"/>
                </a:solidFill>
              </a:rPr>
              <a:t>of evaluative language in music reviews?</a:t>
            </a:r>
          </a:p>
          <a:p>
            <a:pPr marL="0" indent="0" algn="ctr">
              <a:buNone/>
            </a:pPr>
            <a:endParaRPr lang="en-US" sz="3600">
              <a:solidFill>
                <a:schemeClr val="tx2"/>
              </a:solidFill>
            </a:endParaRPr>
          </a:p>
          <a:p>
            <a:pPr marL="0" indent="0" algn="ctr">
              <a:buNone/>
            </a:pPr>
            <a:r>
              <a:rPr lang="en-US" sz="3600">
                <a:solidFill>
                  <a:schemeClr val="accent5">
                    <a:lumMod val="75000"/>
                  </a:schemeClr>
                </a:solidFill>
              </a:rPr>
              <a:t>… or another research question?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BAC0B-CAAF-EF79-080B-12F90AF7D8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24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220200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609D0-0EAB-F6A5-D319-F0F1B62F0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Annotation</a:t>
            </a:r>
          </a:p>
        </p:txBody>
      </p:sp>
    </p:spTree>
    <p:extLst>
      <p:ext uri="{BB962C8B-B14F-4D97-AF65-F5344CB8AC3E}">
        <p14:creationId xmlns:p14="http://schemas.microsoft.com/office/powerpoint/2010/main" val="10283484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 corpus consists of 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>
                <a:solidFill>
                  <a:schemeClr val="accent2"/>
                </a:solidFill>
              </a:rPr>
              <a:t>Object data </a:t>
            </a:r>
            <a:r>
              <a:rPr lang="de-DE"/>
              <a:t>= texts</a:t>
            </a:r>
            <a:endParaRPr lang="de-DE">
              <a:solidFill>
                <a:srgbClr val="FF0000"/>
              </a:solidFill>
            </a:endParaRPr>
          </a:p>
          <a:p>
            <a:pPr lvl="1"/>
            <a:r>
              <a:rPr lang="de-DE"/>
              <a:t>primary data, main object of analysis</a:t>
            </a:r>
          </a:p>
          <a:p>
            <a:pPr lvl="1"/>
            <a:endParaRPr lang="de-DE"/>
          </a:p>
          <a:p>
            <a:r>
              <a:rPr lang="de-DE">
                <a:solidFill>
                  <a:schemeClr val="accent2"/>
                </a:solidFill>
              </a:rPr>
              <a:t>Metadata </a:t>
            </a:r>
            <a:r>
              <a:rPr lang="de-DE"/>
              <a:t>= information about the texts</a:t>
            </a:r>
          </a:p>
          <a:p>
            <a:pPr lvl="1"/>
            <a:r>
              <a:rPr lang="de-DE"/>
              <a:t>title, author, publication date, text type, medium, …</a:t>
            </a:r>
          </a:p>
          <a:p>
            <a:pPr lvl="1"/>
            <a:r>
              <a:rPr lang="de-DE"/>
              <a:t>age, sex, education, region, dialect, … of authors</a:t>
            </a:r>
          </a:p>
          <a:p>
            <a:pPr lvl="1"/>
            <a:r>
              <a:rPr lang="de-DE"/>
              <a:t>always include all variables used to define sampling frame</a:t>
            </a:r>
          </a:p>
          <a:p>
            <a:pPr lvl="1"/>
            <a:endParaRPr lang="de-DE"/>
          </a:p>
          <a:p>
            <a:r>
              <a:rPr lang="de-DE">
                <a:solidFill>
                  <a:schemeClr val="accent2"/>
                </a:solidFill>
              </a:rPr>
              <a:t>Typographic markup </a:t>
            </a:r>
            <a:r>
              <a:rPr lang="de-DE"/>
              <a:t>&amp; text structure</a:t>
            </a:r>
          </a:p>
          <a:p>
            <a:pPr lvl="1"/>
            <a:r>
              <a:rPr lang="de-DE"/>
              <a:t>paragraphs, headings, bold/italics, typeface, itemized lists, footnotes, …</a:t>
            </a:r>
          </a:p>
          <a:p>
            <a:endParaRPr lang="de-DE">
              <a:solidFill>
                <a:schemeClr val="accent2"/>
              </a:solidFill>
            </a:endParaRPr>
          </a:p>
          <a:p>
            <a:r>
              <a:rPr lang="de-DE">
                <a:solidFill>
                  <a:schemeClr val="accent2"/>
                </a:solidFill>
              </a:rPr>
              <a:t>Annotation </a:t>
            </a:r>
            <a:r>
              <a:rPr lang="de-DE"/>
              <a:t>= linguistic interpretation</a:t>
            </a:r>
            <a:endParaRPr lang="de-DE">
              <a:solidFill>
                <a:srgbClr val="FF0000"/>
              </a:solidFill>
            </a:endParaRPr>
          </a:p>
          <a:p>
            <a:pPr lvl="1"/>
            <a:r>
              <a:rPr lang="de-DE"/>
              <a:t>simple (token level) vs. structured (e.g. syntax tree)</a:t>
            </a:r>
          </a:p>
          <a:p>
            <a:pPr lvl="1"/>
            <a:r>
              <a:rPr lang="de-DE"/>
              <a:t>essential for querying and analyzing large corpora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06B1AC-AD57-A264-A1A1-A67445EBC5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F2EDB9-F796-5F43-815C-ABD90F54B96B}" type="slidenum">
              <a:rPr lang="en-GB"/>
              <a:pPr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446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Corpus annotation:</a:t>
            </a:r>
            <a:br>
              <a:rPr lang="de-DE"/>
            </a:br>
            <a:r>
              <a:rPr lang="de-DE">
                <a:solidFill>
                  <a:schemeClr val="accent2"/>
                </a:solidFill>
              </a:rPr>
              <a:t>raw text + metadata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de-DE" sz="3200">
                <a:solidFill>
                  <a:srgbClr val="000000"/>
                </a:solidFill>
              </a:rPr>
              <a:t>It seemed a day much as any other until I happened to look out of the back window.  There was a little garden behind the house; a well-mown lawn surrounded by a neatly cut hedge, a few bushes and colourful flowers.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95801A-7BA1-8E6A-800F-2F3DBE2D17F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27</a:t>
            </a:fld>
            <a:endParaRPr lang="de-DE" dirty="0"/>
          </a:p>
        </p:txBody>
      </p:sp>
      <p:sp>
        <p:nvSpPr>
          <p:cNvPr id="4" name="Round Diagonal Corner Rectangle 3"/>
          <p:cNvSpPr/>
          <p:nvPr/>
        </p:nvSpPr>
        <p:spPr>
          <a:xfrm>
            <a:off x="7561706" y="3837572"/>
            <a:ext cx="4122295" cy="2408602"/>
          </a:xfrm>
          <a:prstGeom prst="round2Diag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de-DE" sz="2800" b="1">
                <a:solidFill>
                  <a:srgbClr val="3365A2"/>
                </a:solidFill>
                <a:latin typeface="Calibri"/>
              </a:rPr>
              <a:t>metadata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de-DE" sz="2800">
                <a:solidFill>
                  <a:prstClr val="black"/>
                </a:solidFill>
                <a:latin typeface="Calibri"/>
              </a:rPr>
              <a:t>title:			The Garden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de-DE" sz="2800">
                <a:solidFill>
                  <a:prstClr val="black"/>
                </a:solidFill>
                <a:latin typeface="Calibri"/>
              </a:rPr>
              <a:t>author:		Stefan Evert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de-DE" sz="2800">
                <a:solidFill>
                  <a:prstClr val="black"/>
                </a:solidFill>
                <a:latin typeface="Calibri"/>
              </a:rPr>
              <a:t>author sex:	male</a:t>
            </a:r>
            <a:br>
              <a:rPr lang="de-DE" sz="2800">
                <a:solidFill>
                  <a:prstClr val="black"/>
                </a:solidFill>
                <a:latin typeface="Calibri"/>
              </a:rPr>
            </a:br>
            <a:r>
              <a:rPr lang="de-DE" sz="2800">
                <a:solidFill>
                  <a:prstClr val="black"/>
                </a:solidFill>
                <a:latin typeface="Calibri"/>
              </a:rPr>
              <a:t>date:			05.08.1991</a:t>
            </a:r>
          </a:p>
        </p:txBody>
      </p:sp>
    </p:spTree>
    <p:extLst>
      <p:ext uri="{BB962C8B-B14F-4D97-AF65-F5344CB8AC3E}">
        <p14:creationId xmlns:p14="http://schemas.microsoft.com/office/powerpoint/2010/main" val="200715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Corpus annotation:</a:t>
            </a:r>
            <a:br>
              <a:rPr lang="de-DE"/>
            </a:br>
            <a:r>
              <a:rPr lang="de-DE">
                <a:solidFill>
                  <a:schemeClr val="accent2"/>
                </a:solidFill>
              </a:rPr>
              <a:t>tokenization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de-DE" sz="3200">
                <a:solidFill>
                  <a:srgbClr val="000000"/>
                </a:solidFill>
              </a:rPr>
              <a:t>It seemed a day much as any other until I happened to look out of the back </a:t>
            </a:r>
            <a:r>
              <a:rPr lang="de-DE" sz="3200">
                <a:solidFill>
                  <a:srgbClr val="8D1428"/>
                </a:solidFill>
              </a:rPr>
              <a:t>window .</a:t>
            </a:r>
            <a:r>
              <a:rPr lang="de-DE" sz="3200">
                <a:solidFill>
                  <a:srgbClr val="000000"/>
                </a:solidFill>
              </a:rPr>
              <a:t>  There was a little garden behind the </a:t>
            </a:r>
            <a:r>
              <a:rPr lang="de-DE" sz="3200">
                <a:solidFill>
                  <a:srgbClr val="8D1428"/>
                </a:solidFill>
              </a:rPr>
              <a:t>house ;</a:t>
            </a:r>
            <a:r>
              <a:rPr lang="de-DE" sz="3200">
                <a:solidFill>
                  <a:srgbClr val="000000"/>
                </a:solidFill>
              </a:rPr>
              <a:t> a well-mown lawn surrounded by a neatly cut </a:t>
            </a:r>
            <a:r>
              <a:rPr lang="de-DE" sz="3200">
                <a:solidFill>
                  <a:srgbClr val="8D1428"/>
                </a:solidFill>
              </a:rPr>
              <a:t>hedge ,</a:t>
            </a:r>
            <a:r>
              <a:rPr lang="de-DE" sz="3200">
                <a:solidFill>
                  <a:srgbClr val="000000"/>
                </a:solidFill>
              </a:rPr>
              <a:t> a few bushes and colourful </a:t>
            </a:r>
            <a:r>
              <a:rPr lang="de-DE" sz="3200">
                <a:solidFill>
                  <a:srgbClr val="8D1428"/>
                </a:solidFill>
              </a:rPr>
              <a:t>flowers 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47B734-A54D-C06F-4269-2948C74A8D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28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755785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Corpus annotation:</a:t>
            </a:r>
            <a:br>
              <a:rPr lang="de-DE"/>
            </a:br>
            <a:r>
              <a:rPr lang="de-DE">
                <a:solidFill>
                  <a:schemeClr val="accent2"/>
                </a:solidFill>
              </a:rPr>
              <a:t>sentence segmentation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de-DE" sz="3200">
                <a:solidFill>
                  <a:srgbClr val="003865"/>
                </a:solidFill>
              </a:rPr>
              <a:t>&lt;s&gt; </a:t>
            </a:r>
            <a:r>
              <a:rPr lang="de-DE" sz="3200">
                <a:solidFill>
                  <a:srgbClr val="000000"/>
                </a:solidFill>
              </a:rPr>
              <a:t>It seemed a day much as any other until I happened to look out of the back window . </a:t>
            </a:r>
            <a:r>
              <a:rPr lang="de-DE" sz="3200">
                <a:solidFill>
                  <a:srgbClr val="003865"/>
                </a:solidFill>
              </a:rPr>
              <a:t>&lt;/s&gt;</a:t>
            </a:r>
          </a:p>
          <a:p>
            <a:pPr marL="0" lvl="0" indent="0">
              <a:buNone/>
            </a:pPr>
            <a:r>
              <a:rPr lang="de-DE" sz="3200">
                <a:solidFill>
                  <a:srgbClr val="003865"/>
                </a:solidFill>
              </a:rPr>
              <a:t>&lt;s&gt; </a:t>
            </a:r>
            <a:r>
              <a:rPr lang="de-DE" sz="3200">
                <a:solidFill>
                  <a:srgbClr val="000000"/>
                </a:solidFill>
              </a:rPr>
              <a:t>There was a little garden behind the house ; a well-mown lawn surrounded by a neatly cut hedge , a few bushes and colourful flowers . </a:t>
            </a:r>
            <a:r>
              <a:rPr lang="de-DE" sz="3200">
                <a:solidFill>
                  <a:srgbClr val="003865"/>
                </a:solidFill>
              </a:rPr>
              <a:t>&lt;/s&gt;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5AEC22-D6F2-E40E-0B8B-7778A8180F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29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2878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a corpus?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1299370" y="5697984"/>
            <a:ext cx="9216230" cy="142151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77200" indent="-276225" algn="l" defTabSz="457200" rtl="0" eaLnBrk="1" fontAlgn="base" hangingPunct="1">
              <a:lnSpc>
                <a:spcPts val="2400"/>
              </a:lnSpc>
              <a:spcBef>
                <a:spcPts val="480"/>
              </a:spcBef>
              <a:spcAft>
                <a:spcPct val="0"/>
              </a:spcAft>
              <a:buClr>
                <a:srgbClr val="003366"/>
              </a:buClr>
              <a:buSzPct val="100000"/>
              <a:buFont typeface="Lucida Grande" charset="0"/>
              <a:buChar char="●"/>
              <a:defRPr sz="2000" kern="1200">
                <a:solidFill>
                  <a:schemeClr val="tx1"/>
                </a:solidFill>
                <a:latin typeface="Helvetica Neue"/>
                <a:ea typeface="ＭＳ Ｐゴシック" charset="0"/>
                <a:cs typeface="Helvetica Neue"/>
              </a:defRPr>
            </a:lvl1pPr>
            <a:lvl2pPr marL="750888" indent="-276225" algn="l" defTabSz="457200" rtl="0" eaLnBrk="1" fontAlgn="base" hangingPunct="1">
              <a:lnSpc>
                <a:spcPts val="2200"/>
              </a:lnSpc>
              <a:spcBef>
                <a:spcPts val="432"/>
              </a:spcBef>
              <a:spcAft>
                <a:spcPct val="0"/>
              </a:spcAft>
              <a:buClr>
                <a:srgbClr val="003366"/>
              </a:buClr>
              <a:buSzPct val="80000"/>
              <a:buFont typeface="Lucida Grande" charset="0"/>
              <a:buChar char="●"/>
              <a:defRPr kern="1200">
                <a:solidFill>
                  <a:schemeClr val="tx1"/>
                </a:solidFill>
                <a:latin typeface="Helvetica Neue"/>
                <a:ea typeface="ＭＳ Ｐゴシック" charset="0"/>
                <a:cs typeface="Helvetica Neue"/>
              </a:defRPr>
            </a:lvl2pPr>
            <a:lvl3pPr marL="1201738" indent="-215900" algn="l" defTabSz="457200" rtl="0" eaLnBrk="1" fontAlgn="base" hangingPunct="1">
              <a:lnSpc>
                <a:spcPts val="2000"/>
              </a:lnSpc>
              <a:spcBef>
                <a:spcPts val="384"/>
              </a:spcBef>
              <a:spcAft>
                <a:spcPct val="0"/>
              </a:spcAft>
              <a:buClr>
                <a:srgbClr val="003366"/>
              </a:buClr>
              <a:buSzPct val="64000"/>
              <a:buFont typeface="Lucida Grande" charset="0"/>
              <a:buChar char="●"/>
              <a:defRPr sz="1600" kern="1200">
                <a:solidFill>
                  <a:schemeClr val="tx1"/>
                </a:solidFill>
                <a:latin typeface="Helvetica Neue"/>
                <a:ea typeface="ＭＳ Ｐゴシック" charset="0"/>
                <a:cs typeface="Helvetica Neue"/>
              </a:defRPr>
            </a:lvl3pPr>
            <a:lvl4pPr marL="1443038" indent="-215900" algn="l" defTabSz="457200" rtl="0" eaLnBrk="1" fontAlgn="base" hangingPunct="1">
              <a:lnSpc>
                <a:spcPts val="2000"/>
              </a:lnSpc>
              <a:spcBef>
                <a:spcPts val="384"/>
              </a:spcBef>
              <a:spcAft>
                <a:spcPct val="0"/>
              </a:spcAft>
              <a:buClr>
                <a:srgbClr val="003366"/>
              </a:buClr>
              <a:buSzPct val="64000"/>
              <a:buFont typeface="Lucida Grande" charset="0"/>
              <a:buChar char="●"/>
              <a:defRPr sz="1600" kern="1200">
                <a:solidFill>
                  <a:schemeClr val="tx1"/>
                </a:solidFill>
                <a:latin typeface="Helvetica Neue"/>
                <a:ea typeface="ＭＳ Ｐゴシック" charset="0"/>
                <a:cs typeface="Helvetica Neue"/>
              </a:defRPr>
            </a:lvl4pPr>
            <a:lvl5pPr marL="1655763" indent="-215900" algn="l" defTabSz="457200" rtl="0" eaLnBrk="1" fontAlgn="base" hangingPunct="1">
              <a:lnSpc>
                <a:spcPts val="2000"/>
              </a:lnSpc>
              <a:spcBef>
                <a:spcPts val="384"/>
              </a:spcBef>
              <a:spcAft>
                <a:spcPct val="0"/>
              </a:spcAft>
              <a:buClr>
                <a:srgbClr val="003366"/>
              </a:buClr>
              <a:buSzPct val="64000"/>
              <a:buFont typeface="Lucida Grande" charset="0"/>
              <a:buChar char="●"/>
              <a:defRPr sz="1600" kern="1200">
                <a:solidFill>
                  <a:schemeClr val="tx1"/>
                </a:solidFill>
                <a:latin typeface="Helvetica Neue"/>
                <a:ea typeface="ＭＳ Ｐゴシック" charset="0"/>
                <a:cs typeface="Helvetica Ne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3406A36-43B3-5E4E-BC59-F01893541F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901" y="4758966"/>
            <a:ext cx="10926680" cy="1791110"/>
          </a:xfrm>
        </p:spPr>
        <p:txBody>
          <a:bodyPr/>
          <a:lstStyle/>
          <a:p>
            <a:r>
              <a:rPr lang="en-US" sz="2800" dirty="0"/>
              <a:t>Corpus as </a:t>
            </a:r>
            <a:r>
              <a:rPr lang="en-US" sz="2800" dirty="0">
                <a:solidFill>
                  <a:schemeClr val="accent1"/>
                </a:solidFill>
              </a:rPr>
              <a:t>electronic text collection </a:t>
            </a:r>
            <a:r>
              <a:rPr lang="en-US" sz="2800" dirty="0"/>
              <a:t>(archive / database)</a:t>
            </a:r>
          </a:p>
          <a:p>
            <a:pPr lvl="1"/>
            <a:r>
              <a:rPr lang="en-US" sz="2400" dirty="0"/>
              <a:t>wide sense: common in computational linguistics &amp; digital humanities</a:t>
            </a:r>
            <a:endParaRPr lang="en-US" sz="3200" dirty="0"/>
          </a:p>
          <a:p>
            <a:r>
              <a:rPr lang="en-US" sz="2800" dirty="0"/>
              <a:t>Corpus as </a:t>
            </a:r>
            <a:r>
              <a:rPr lang="en-US" sz="2800" dirty="0">
                <a:solidFill>
                  <a:schemeClr val="accent2"/>
                </a:solidFill>
              </a:rPr>
              <a:t>representative sample </a:t>
            </a:r>
            <a:r>
              <a:rPr lang="en-US" sz="2800" dirty="0"/>
              <a:t>of language</a:t>
            </a:r>
          </a:p>
          <a:p>
            <a:pPr lvl="1"/>
            <a:r>
              <a:rPr lang="en-US" sz="2400" dirty="0"/>
              <a:t>narrow sense: dominant in corpus linguistics (in narrow sense)</a:t>
            </a:r>
          </a:p>
        </p:txBody>
      </p:sp>
      <p:pic>
        <p:nvPicPr>
          <p:cNvPr id="10" name="Content Placeholder 4" descr="corpus_ODE.png">
            <a:extLst>
              <a:ext uri="{FF2B5EF4-FFF2-40B4-BE49-F238E27FC236}">
                <a16:creationId xmlns:a16="http://schemas.microsoft.com/office/drawing/2014/main" id="{C3B3F462-6765-1A42-9576-6C1AB916A2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 bwMode="auto">
          <a:xfrm>
            <a:off x="2053035" y="1203479"/>
            <a:ext cx="8085930" cy="3265143"/>
          </a:xfrm>
          <a:prstGeom prst="roundRect">
            <a:avLst>
              <a:gd name="adj" fmla="val 7872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64DCEAE-CC24-3741-B80A-9B66E2640BC5}"/>
              </a:ext>
            </a:extLst>
          </p:cNvPr>
          <p:cNvSpPr/>
          <p:nvPr/>
        </p:nvSpPr>
        <p:spPr>
          <a:xfrm>
            <a:off x="2310581" y="2428569"/>
            <a:ext cx="6892413" cy="560438"/>
          </a:xfrm>
          <a:prstGeom prst="rect">
            <a:avLst/>
          </a:prstGeom>
          <a:noFill/>
          <a:ln w="508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dirty="0" err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E9AD0A-C1EA-4794-85A6-E37071441B5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18908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  <p:bldP spid="11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Corpus annotation:</a:t>
            </a:r>
            <a:br>
              <a:rPr lang="de-DE"/>
            </a:br>
            <a:r>
              <a:rPr lang="de-DE">
                <a:solidFill>
                  <a:schemeClr val="accent2"/>
                </a:solidFill>
              </a:rPr>
              <a:t>part-of-speech (POS) tagging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de-DE" sz="3200">
                <a:solidFill>
                  <a:srgbClr val="003865"/>
                </a:solidFill>
              </a:rPr>
              <a:t>&lt;s&gt; </a:t>
            </a:r>
            <a:r>
              <a:rPr lang="de-DE" sz="3200">
                <a:solidFill>
                  <a:srgbClr val="000000"/>
                </a:solidFill>
              </a:rPr>
              <a:t>It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PP</a:t>
            </a:r>
            <a:r>
              <a:rPr lang="de-DE" sz="3200">
                <a:solidFill>
                  <a:srgbClr val="000000"/>
                </a:solidFill>
              </a:rPr>
              <a:t> seemed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VBD</a:t>
            </a:r>
            <a:r>
              <a:rPr lang="de-DE" sz="3200">
                <a:solidFill>
                  <a:srgbClr val="000000"/>
                </a:solidFill>
              </a:rPr>
              <a:t> a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day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>
                <a:solidFill>
                  <a:srgbClr val="000000"/>
                </a:solidFill>
              </a:rPr>
              <a:t> much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RB</a:t>
            </a:r>
            <a:r>
              <a:rPr lang="de-DE" sz="3200">
                <a:solidFill>
                  <a:srgbClr val="000000"/>
                </a:solidFill>
              </a:rPr>
              <a:t> as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>
                <a:solidFill>
                  <a:srgbClr val="000000"/>
                </a:solidFill>
              </a:rPr>
              <a:t> any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other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>
                <a:solidFill>
                  <a:srgbClr val="000000"/>
                </a:solidFill>
              </a:rPr>
              <a:t> until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>
                <a:solidFill>
                  <a:srgbClr val="000000"/>
                </a:solidFill>
              </a:rPr>
              <a:t> I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PP</a:t>
            </a:r>
            <a:r>
              <a:rPr lang="de-DE" sz="3200">
                <a:solidFill>
                  <a:srgbClr val="000000"/>
                </a:solidFill>
              </a:rPr>
              <a:t> happened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VBD</a:t>
            </a:r>
            <a:r>
              <a:rPr lang="de-DE" sz="3200">
                <a:solidFill>
                  <a:srgbClr val="000000"/>
                </a:solidFill>
              </a:rPr>
              <a:t> to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TO</a:t>
            </a:r>
            <a:r>
              <a:rPr lang="de-DE" sz="3200">
                <a:solidFill>
                  <a:srgbClr val="000000"/>
                </a:solidFill>
              </a:rPr>
              <a:t> look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VB</a:t>
            </a:r>
            <a:r>
              <a:rPr lang="de-DE" sz="3200">
                <a:solidFill>
                  <a:srgbClr val="000000"/>
                </a:solidFill>
              </a:rPr>
              <a:t> out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RP</a:t>
            </a:r>
            <a:r>
              <a:rPr lang="de-DE" sz="3200">
                <a:solidFill>
                  <a:srgbClr val="000000"/>
                </a:solidFill>
              </a:rPr>
              <a:t> of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>
                <a:solidFill>
                  <a:srgbClr val="000000"/>
                </a:solidFill>
              </a:rPr>
              <a:t> the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back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>
                <a:solidFill>
                  <a:srgbClr val="000000"/>
                </a:solidFill>
              </a:rPr>
              <a:t> window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>
                <a:solidFill>
                  <a:srgbClr val="000000"/>
                </a:solidFill>
              </a:rPr>
              <a:t> .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SENT</a:t>
            </a:r>
            <a:r>
              <a:rPr lang="de-DE" sz="3200">
                <a:solidFill>
                  <a:srgbClr val="000000"/>
                </a:solidFill>
              </a:rPr>
              <a:t> </a:t>
            </a:r>
            <a:r>
              <a:rPr lang="de-DE" sz="3200">
                <a:solidFill>
                  <a:srgbClr val="003865"/>
                </a:solidFill>
              </a:rPr>
              <a:t>&lt;/s&gt;</a:t>
            </a:r>
          </a:p>
          <a:p>
            <a:pPr marL="0" lvl="0" indent="0">
              <a:buNone/>
            </a:pPr>
            <a:r>
              <a:rPr lang="de-DE" sz="3200">
                <a:solidFill>
                  <a:srgbClr val="003865"/>
                </a:solidFill>
              </a:rPr>
              <a:t>&lt;s&gt; </a:t>
            </a:r>
            <a:r>
              <a:rPr lang="de-DE" sz="3200">
                <a:solidFill>
                  <a:srgbClr val="000000"/>
                </a:solidFill>
              </a:rPr>
              <a:t>There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EX</a:t>
            </a:r>
            <a:r>
              <a:rPr lang="de-DE" sz="3200">
                <a:solidFill>
                  <a:srgbClr val="000000"/>
                </a:solidFill>
              </a:rPr>
              <a:t> was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VBD</a:t>
            </a:r>
            <a:r>
              <a:rPr lang="de-DE" sz="3200">
                <a:solidFill>
                  <a:srgbClr val="000000"/>
                </a:solidFill>
              </a:rPr>
              <a:t> a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little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>
                <a:solidFill>
                  <a:srgbClr val="000000"/>
                </a:solidFill>
              </a:rPr>
              <a:t> garden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>
                <a:solidFill>
                  <a:srgbClr val="000000"/>
                </a:solidFill>
              </a:rPr>
              <a:t> behind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>
                <a:solidFill>
                  <a:srgbClr val="000000"/>
                </a:solidFill>
              </a:rPr>
              <a:t> the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house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>
                <a:solidFill>
                  <a:srgbClr val="000000"/>
                </a:solidFill>
              </a:rPr>
              <a:t> ;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de-DE" sz="3200">
                <a:solidFill>
                  <a:srgbClr val="000000"/>
                </a:solidFill>
              </a:rPr>
              <a:t> a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well-mown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VBN</a:t>
            </a:r>
            <a:r>
              <a:rPr lang="de-DE" sz="3200">
                <a:solidFill>
                  <a:srgbClr val="000000"/>
                </a:solidFill>
              </a:rPr>
              <a:t> lawn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>
                <a:solidFill>
                  <a:srgbClr val="000000"/>
                </a:solidFill>
              </a:rPr>
              <a:t> surrounded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VBN</a:t>
            </a:r>
            <a:r>
              <a:rPr lang="de-DE" sz="3200">
                <a:solidFill>
                  <a:srgbClr val="000000"/>
                </a:solidFill>
              </a:rPr>
              <a:t> by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>
                <a:solidFill>
                  <a:srgbClr val="000000"/>
                </a:solidFill>
              </a:rPr>
              <a:t> a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neatly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RB</a:t>
            </a:r>
            <a:r>
              <a:rPr lang="de-DE" sz="3200">
                <a:solidFill>
                  <a:srgbClr val="000000"/>
                </a:solidFill>
              </a:rPr>
              <a:t> cut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VBN</a:t>
            </a:r>
            <a:r>
              <a:rPr lang="de-DE" sz="3200">
                <a:solidFill>
                  <a:srgbClr val="000000"/>
                </a:solidFill>
              </a:rPr>
              <a:t> hedge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>
                <a:solidFill>
                  <a:srgbClr val="000000"/>
                </a:solidFill>
              </a:rPr>
              <a:t> ,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de-DE" sz="3200">
                <a:solidFill>
                  <a:srgbClr val="000000"/>
                </a:solidFill>
              </a:rPr>
              <a:t> a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few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>
                <a:solidFill>
                  <a:srgbClr val="000000"/>
                </a:solidFill>
              </a:rPr>
              <a:t> bushes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NNS</a:t>
            </a:r>
            <a:r>
              <a:rPr lang="de-DE" sz="3200">
                <a:solidFill>
                  <a:srgbClr val="000000"/>
                </a:solidFill>
              </a:rPr>
              <a:t> and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CC</a:t>
            </a:r>
            <a:r>
              <a:rPr lang="de-DE" sz="3200">
                <a:solidFill>
                  <a:srgbClr val="000000"/>
                </a:solidFill>
              </a:rPr>
              <a:t> colourful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>
                <a:solidFill>
                  <a:srgbClr val="000000"/>
                </a:solidFill>
              </a:rPr>
              <a:t> flowers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NNS</a:t>
            </a:r>
            <a:r>
              <a:rPr lang="de-DE" sz="3200">
                <a:solidFill>
                  <a:srgbClr val="000000"/>
                </a:solidFill>
              </a:rPr>
              <a:t> .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SENT</a:t>
            </a:r>
            <a:r>
              <a:rPr lang="de-DE" sz="3200">
                <a:solidFill>
                  <a:srgbClr val="000000"/>
                </a:solidFill>
              </a:rPr>
              <a:t> </a:t>
            </a:r>
            <a:r>
              <a:rPr lang="de-DE" sz="3200">
                <a:solidFill>
                  <a:srgbClr val="003865"/>
                </a:solidFill>
              </a:rPr>
              <a:t>&lt;/s&gt;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7692CC-3674-E066-00AC-233D676F37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30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83621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English: Penn tagset   	</a:t>
            </a:r>
            <a:r>
              <a:rPr lang="en-US" sz="1600"/>
              <a:t>* with TreeTagger-internal modifications</a:t>
            </a:r>
            <a:endParaRPr lang="en-US" sz="24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31</a:t>
            </a:fld>
            <a:endParaRPr lang="de-DE" dirty="0"/>
          </a:p>
        </p:txBody>
      </p:sp>
      <p:pic>
        <p:nvPicPr>
          <p:cNvPr id="6" name="Picture 5" descr="Tagset_PennT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100" y="991747"/>
            <a:ext cx="8585200" cy="57297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F96B653-5105-794A-9B76-82239E111FBF}"/>
              </a:ext>
            </a:extLst>
          </p:cNvPr>
          <p:cNvSpPr txBox="1"/>
          <p:nvPr/>
        </p:nvSpPr>
        <p:spPr>
          <a:xfrm>
            <a:off x="1735781" y="2286001"/>
            <a:ext cx="16063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>
                <a:solidFill>
                  <a:srgbClr val="3365A2"/>
                </a:solidFill>
                <a:latin typeface="Gill Sans MT"/>
                <a:ea typeface="+mj-ea"/>
              </a:rPr>
              <a:t>*</a:t>
            </a:r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5AE9E46-8A8C-884D-8162-65723D9D80BE}"/>
              </a:ext>
            </a:extLst>
          </p:cNvPr>
          <p:cNvSpPr txBox="1"/>
          <p:nvPr/>
        </p:nvSpPr>
        <p:spPr>
          <a:xfrm>
            <a:off x="6348970" y="2300877"/>
            <a:ext cx="16063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>
                <a:solidFill>
                  <a:srgbClr val="3365A2"/>
                </a:solidFill>
                <a:latin typeface="Gill Sans MT"/>
                <a:ea typeface="+mj-ea"/>
              </a:rPr>
              <a:t>*</a:t>
            </a:r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685E9D-38D8-AF48-BD0D-84B1668EC739}"/>
              </a:ext>
            </a:extLst>
          </p:cNvPr>
          <p:cNvSpPr txBox="1"/>
          <p:nvPr/>
        </p:nvSpPr>
        <p:spPr>
          <a:xfrm>
            <a:off x="6348970" y="2507248"/>
            <a:ext cx="16063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>
                <a:solidFill>
                  <a:srgbClr val="3365A2"/>
                </a:solidFill>
                <a:latin typeface="Gill Sans MT"/>
                <a:ea typeface="+mj-ea"/>
              </a:rPr>
              <a:t>*</a:t>
            </a:r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66B99AA-3B4B-E44B-95A8-42ED216966ED}"/>
              </a:ext>
            </a:extLst>
          </p:cNvPr>
          <p:cNvSpPr txBox="1"/>
          <p:nvPr/>
        </p:nvSpPr>
        <p:spPr>
          <a:xfrm>
            <a:off x="6348970" y="2713619"/>
            <a:ext cx="16063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>
                <a:solidFill>
                  <a:srgbClr val="3365A2"/>
                </a:solidFill>
                <a:latin typeface="Gill Sans MT"/>
                <a:ea typeface="+mj-ea"/>
              </a:rPr>
              <a:t>*</a:t>
            </a:r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A2857B-5479-5E48-832D-7D12F0839108}"/>
              </a:ext>
            </a:extLst>
          </p:cNvPr>
          <p:cNvSpPr txBox="1"/>
          <p:nvPr/>
        </p:nvSpPr>
        <p:spPr>
          <a:xfrm>
            <a:off x="6348970" y="2919990"/>
            <a:ext cx="16063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>
                <a:solidFill>
                  <a:srgbClr val="3365A2"/>
                </a:solidFill>
                <a:latin typeface="Gill Sans MT"/>
                <a:ea typeface="+mj-ea"/>
              </a:rPr>
              <a:t>*</a:t>
            </a:r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861BC8A-0A3D-4145-B2DC-2C0AC9693715}"/>
              </a:ext>
            </a:extLst>
          </p:cNvPr>
          <p:cNvSpPr txBox="1"/>
          <p:nvPr/>
        </p:nvSpPr>
        <p:spPr>
          <a:xfrm>
            <a:off x="6348970" y="3126361"/>
            <a:ext cx="16063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>
                <a:solidFill>
                  <a:srgbClr val="3365A2"/>
                </a:solidFill>
                <a:latin typeface="Gill Sans MT"/>
                <a:ea typeface="+mj-ea"/>
              </a:rPr>
              <a:t>*</a:t>
            </a:r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4485B8-FF52-8F4A-B64E-0B50DC6496AA}"/>
              </a:ext>
            </a:extLst>
          </p:cNvPr>
          <p:cNvSpPr txBox="1"/>
          <p:nvPr/>
        </p:nvSpPr>
        <p:spPr>
          <a:xfrm>
            <a:off x="6348970" y="3332732"/>
            <a:ext cx="16063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>
                <a:solidFill>
                  <a:srgbClr val="3365A2"/>
                </a:solidFill>
                <a:latin typeface="Gill Sans MT"/>
                <a:ea typeface="+mj-ea"/>
              </a:rPr>
              <a:t>*</a:t>
            </a:r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7FCAD5D-E31F-8346-AD97-3E99D59F84C4}"/>
              </a:ext>
            </a:extLst>
          </p:cNvPr>
          <p:cNvSpPr txBox="1"/>
          <p:nvPr/>
        </p:nvSpPr>
        <p:spPr>
          <a:xfrm>
            <a:off x="6348970" y="3539103"/>
            <a:ext cx="16063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>
                <a:solidFill>
                  <a:srgbClr val="3365A2"/>
                </a:solidFill>
                <a:latin typeface="Gill Sans MT"/>
                <a:ea typeface="+mj-ea"/>
              </a:rPr>
              <a:t>*</a:t>
            </a:r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9D2AAE9-808D-8C4B-8940-CA8FDA5472C7}"/>
              </a:ext>
            </a:extLst>
          </p:cNvPr>
          <p:cNvSpPr txBox="1"/>
          <p:nvPr/>
        </p:nvSpPr>
        <p:spPr>
          <a:xfrm>
            <a:off x="6348970" y="3745474"/>
            <a:ext cx="16063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>
                <a:solidFill>
                  <a:srgbClr val="3365A2"/>
                </a:solidFill>
                <a:latin typeface="Gill Sans MT"/>
                <a:ea typeface="+mj-ea"/>
              </a:rPr>
              <a:t>*</a:t>
            </a:r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372E7CA-0955-2B4B-BD46-BC0DD19F96DD}"/>
              </a:ext>
            </a:extLst>
          </p:cNvPr>
          <p:cNvSpPr txBox="1"/>
          <p:nvPr/>
        </p:nvSpPr>
        <p:spPr>
          <a:xfrm>
            <a:off x="6348970" y="3951845"/>
            <a:ext cx="16063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>
                <a:solidFill>
                  <a:srgbClr val="3365A2"/>
                </a:solidFill>
                <a:latin typeface="Gill Sans MT"/>
                <a:ea typeface="+mj-ea"/>
              </a:rPr>
              <a:t>*</a:t>
            </a:r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AA21E3F-EB59-C54A-9943-04965BD418E5}"/>
              </a:ext>
            </a:extLst>
          </p:cNvPr>
          <p:cNvSpPr txBox="1"/>
          <p:nvPr/>
        </p:nvSpPr>
        <p:spPr>
          <a:xfrm>
            <a:off x="6348970" y="4158216"/>
            <a:ext cx="16063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>
                <a:solidFill>
                  <a:srgbClr val="3365A2"/>
                </a:solidFill>
                <a:latin typeface="Gill Sans MT"/>
                <a:ea typeface="+mj-ea"/>
              </a:rPr>
              <a:t>*</a:t>
            </a:r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9F306F0-5528-E94E-9FF8-2DD95654BF1A}"/>
              </a:ext>
            </a:extLst>
          </p:cNvPr>
          <p:cNvSpPr txBox="1"/>
          <p:nvPr/>
        </p:nvSpPr>
        <p:spPr>
          <a:xfrm>
            <a:off x="6348970" y="4364587"/>
            <a:ext cx="16063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>
                <a:solidFill>
                  <a:srgbClr val="3365A2"/>
                </a:solidFill>
                <a:latin typeface="Gill Sans MT"/>
                <a:ea typeface="+mj-ea"/>
              </a:rPr>
              <a:t>*</a:t>
            </a:r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91D57AF-D24F-FF44-9CC6-6084B3A0CB01}"/>
              </a:ext>
            </a:extLst>
          </p:cNvPr>
          <p:cNvSpPr txBox="1"/>
          <p:nvPr/>
        </p:nvSpPr>
        <p:spPr>
          <a:xfrm>
            <a:off x="6348970" y="4570958"/>
            <a:ext cx="16063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>
                <a:solidFill>
                  <a:srgbClr val="3365A2"/>
                </a:solidFill>
                <a:latin typeface="Gill Sans MT"/>
                <a:ea typeface="+mj-ea"/>
              </a:rPr>
              <a:t>*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3413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German: STTS tagset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32</a:t>
            </a:fld>
            <a:endParaRPr lang="de-D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116" y="991747"/>
            <a:ext cx="8585169" cy="5729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0860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Manual annotation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Manual annotation for small, high-quality corpora</a:t>
            </a:r>
          </a:p>
          <a:p>
            <a:pPr lvl="1"/>
            <a:r>
              <a:rPr lang="de-DE"/>
              <a:t>e.g. digital edition, political speeches, poetry/song texts, …</a:t>
            </a:r>
          </a:p>
          <a:p>
            <a:pPr lvl="1"/>
            <a:endParaRPr lang="de-DE"/>
          </a:p>
          <a:p>
            <a:r>
              <a:rPr lang="de-DE">
                <a:solidFill>
                  <a:schemeClr val="accent2"/>
                </a:solidFill>
              </a:rPr>
              <a:t>Annotation schema</a:t>
            </a:r>
            <a:r>
              <a:rPr lang="de-DE"/>
              <a:t> and categories</a:t>
            </a:r>
          </a:p>
          <a:p>
            <a:pPr lvl="1"/>
            <a:endParaRPr lang="de-DE"/>
          </a:p>
          <a:p>
            <a:r>
              <a:rPr lang="de-DE">
                <a:solidFill>
                  <a:schemeClr val="accent2"/>
                </a:solidFill>
              </a:rPr>
              <a:t>Guidelines</a:t>
            </a:r>
            <a:r>
              <a:rPr lang="de-DE"/>
              <a:t> = detailed instructions for annotators</a:t>
            </a:r>
          </a:p>
          <a:p>
            <a:pPr lvl="1"/>
            <a:r>
              <a:rPr lang="de-DE"/>
              <a:t>plus collection of examples for unclear / difficult cases</a:t>
            </a:r>
          </a:p>
          <a:p>
            <a:pPr lvl="1"/>
            <a:endParaRPr lang="de-DE"/>
          </a:p>
          <a:p>
            <a:r>
              <a:rPr lang="de-DE"/>
              <a:t>Annotation tools (usually Web-based)</a:t>
            </a:r>
          </a:p>
          <a:p>
            <a:pPr lvl="1"/>
            <a:r>
              <a:rPr lang="de-DE" dirty="0"/>
              <a:t>e.g. </a:t>
            </a:r>
            <a:r>
              <a:rPr lang="de-DE" dirty="0" err="1"/>
              <a:t>INCEpTION </a:t>
            </a:r>
            <a:r>
              <a:rPr lang="de-DE" dirty="0"/>
              <a:t>(</a:t>
            </a:r>
            <a:r>
              <a:rPr lang="de-DE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https://inception-project.github.io</a:t>
            </a:r>
            <a:r>
              <a:rPr lang="de-DE" dirty="0"/>
              <a:t>), Prodigy (</a:t>
            </a:r>
            <a:r>
              <a:rPr lang="de-DE" dirty="0">
                <a:solidFill>
                  <a:schemeClr val="accent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https://prodi.gy</a:t>
            </a:r>
            <a:r>
              <a:rPr lang="de-DE" dirty="0"/>
              <a:t>)</a:t>
            </a:r>
          </a:p>
          <a:p>
            <a:pPr lvl="1"/>
            <a:endParaRPr lang="de-DE"/>
          </a:p>
          <a:p>
            <a:r>
              <a:rPr lang="de-DE">
                <a:solidFill>
                  <a:schemeClr val="accent2"/>
                </a:solidFill>
              </a:rPr>
              <a:t>Inter-Annotator Agreement</a:t>
            </a:r>
            <a:r>
              <a:rPr lang="de-DE"/>
              <a:t> (IAA)</a:t>
            </a:r>
          </a:p>
          <a:p>
            <a:pPr lvl="1"/>
            <a:r>
              <a:rPr lang="de-DE"/>
              <a:t>reliability and validity of the annotation</a:t>
            </a:r>
          </a:p>
          <a:p>
            <a:pPr lvl="1"/>
            <a:r>
              <a:rPr lang="de-DE"/>
              <a:t>annotator mistakes vs. systematic differences</a:t>
            </a:r>
          </a:p>
          <a:p>
            <a:pPr marL="975" indent="0">
              <a:buNone/>
            </a:pPr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14D03B-CC91-1BFB-52AA-813925DF38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33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0275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Automatic annotation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7901" y="1008668"/>
            <a:ext cx="11156101" cy="2924235"/>
          </a:xfrm>
        </p:spPr>
        <p:txBody>
          <a:bodyPr/>
          <a:lstStyle/>
          <a:p>
            <a:r>
              <a:rPr lang="de-DE"/>
              <a:t>Most successful approach: machine learning</a:t>
            </a:r>
          </a:p>
          <a:p>
            <a:r>
              <a:rPr lang="de-DE"/>
              <a:t>Need to cast annotation as </a:t>
            </a:r>
            <a:r>
              <a:rPr lang="de-DE">
                <a:solidFill>
                  <a:schemeClr val="accent2"/>
                </a:solidFill>
              </a:rPr>
              <a:t>classification task</a:t>
            </a:r>
          </a:p>
          <a:p>
            <a:r>
              <a:rPr lang="de-DE">
                <a:solidFill>
                  <a:schemeClr val="tx2"/>
                </a:solidFill>
              </a:rPr>
              <a:t>Gold standard </a:t>
            </a:r>
            <a:r>
              <a:rPr lang="de-DE"/>
              <a:t>= corpus with manual annotation</a:t>
            </a:r>
          </a:p>
          <a:p>
            <a:pPr lvl="1"/>
            <a:r>
              <a:rPr lang="de-DE"/>
              <a:t>annotation must be consistent, errors seem unproblematic</a:t>
            </a:r>
          </a:p>
          <a:p>
            <a:pPr lvl="1"/>
            <a:r>
              <a:rPr lang="de-DE"/>
              <a:t>separate into training, development and test data</a:t>
            </a:r>
          </a:p>
          <a:p>
            <a:r>
              <a:rPr lang="de-DE"/>
              <a:t>Example: tagging with </a:t>
            </a:r>
            <a:r>
              <a:rPr lang="de-DE">
                <a:solidFill>
                  <a:schemeClr val="accent1"/>
                </a:solidFill>
              </a:rPr>
              <a:t>Hidden Markov Model </a:t>
            </a:r>
            <a:r>
              <a:rPr lang="de-DE"/>
              <a:t>(HMM)</a:t>
            </a:r>
          </a:p>
          <a:p>
            <a:pPr lvl="1"/>
            <a:r>
              <a:rPr lang="de-DE"/>
              <a:t>see e.g. Brants (2000), Schmid (1995)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0E6528-233F-BDE1-11E1-263D52A58CE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34</a:t>
            </a:fld>
            <a:endParaRPr lang="de-DE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66270C5-CDD1-A646-9C61-6530E0DC513A}"/>
              </a:ext>
            </a:extLst>
          </p:cNvPr>
          <p:cNvGrpSpPr/>
          <p:nvPr/>
        </p:nvGrpSpPr>
        <p:grpSpPr>
          <a:xfrm>
            <a:off x="2377693" y="4179744"/>
            <a:ext cx="7436613" cy="2228997"/>
            <a:chOff x="1995947" y="5081460"/>
            <a:chExt cx="5473559" cy="1640605"/>
          </a:xfrm>
        </p:grpSpPr>
        <p:pic>
          <p:nvPicPr>
            <p:cNvPr id="5" name="Picture 5" descr="HMM generative model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95947" y="5081460"/>
              <a:ext cx="5152316" cy="1640605"/>
            </a:xfrm>
            <a:prstGeom prst="rect">
              <a:avLst/>
            </a:prstGeom>
            <a:noFill/>
            <a:ln w="25400">
              <a:solidFill>
                <a:srgbClr val="4C4C4C"/>
              </a:solidFill>
              <a:miter lim="800000"/>
              <a:headEnd/>
              <a:tailEnd/>
            </a:ln>
            <a:effectLst>
              <a:outerShdw blurRad="101600" dist="50800" dir="2700000" algn="ctr" rotWithShape="0">
                <a:srgbClr val="000000">
                  <a:alpha val="74998"/>
                </a:srgbClr>
              </a:outerShdw>
            </a:effectLst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 rot="16200000">
              <a:off x="6577524" y="5830082"/>
              <a:ext cx="1557431" cy="2265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>
                  <a:solidFill>
                    <a:schemeClr val="accent1"/>
                  </a:solidFill>
                </a:rPr>
                <a:t>(Evert et al. 2009)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4416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Corpus annotation:</a:t>
            </a:r>
            <a:br>
              <a:rPr lang="de-DE"/>
            </a:br>
            <a:r>
              <a:rPr lang="de-DE">
                <a:solidFill>
                  <a:schemeClr val="accent2"/>
                </a:solidFill>
              </a:rPr>
              <a:t>lemmatization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de-DE" sz="3200">
                <a:solidFill>
                  <a:srgbClr val="003865"/>
                </a:solidFill>
              </a:rPr>
              <a:t>&lt;s&gt; </a:t>
            </a:r>
            <a:r>
              <a:rPr lang="de-DE" sz="3200">
                <a:solidFill>
                  <a:srgbClr val="000000"/>
                </a:solidFill>
              </a:rPr>
              <a:t>It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PP</a:t>
            </a:r>
            <a:r>
              <a:rPr lang="de-DE" sz="3200">
                <a:solidFill>
                  <a:srgbClr val="000000"/>
                </a:solidFill>
              </a:rPr>
              <a:t> seemed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VBD</a:t>
            </a:r>
            <a:r>
              <a:rPr lang="de-DE" sz="3200">
                <a:solidFill>
                  <a:srgbClr val="000000"/>
                </a:solidFill>
              </a:rPr>
              <a:t> a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day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>
                <a:solidFill>
                  <a:srgbClr val="000000"/>
                </a:solidFill>
              </a:rPr>
              <a:t> much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RB</a:t>
            </a:r>
            <a:r>
              <a:rPr lang="de-DE" sz="3200">
                <a:solidFill>
                  <a:srgbClr val="000000"/>
                </a:solidFill>
              </a:rPr>
              <a:t> as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>
                <a:solidFill>
                  <a:srgbClr val="000000"/>
                </a:solidFill>
              </a:rPr>
              <a:t> any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other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>
                <a:solidFill>
                  <a:srgbClr val="000000"/>
                </a:solidFill>
              </a:rPr>
              <a:t> until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>
                <a:solidFill>
                  <a:srgbClr val="000000"/>
                </a:solidFill>
              </a:rPr>
              <a:t> I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PP</a:t>
            </a:r>
            <a:r>
              <a:rPr lang="de-DE" sz="3200">
                <a:solidFill>
                  <a:srgbClr val="000000"/>
                </a:solidFill>
              </a:rPr>
              <a:t> happened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VBD</a:t>
            </a:r>
            <a:r>
              <a:rPr lang="de-DE" sz="3200">
                <a:solidFill>
                  <a:srgbClr val="000000"/>
                </a:solidFill>
              </a:rPr>
              <a:t> to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TO</a:t>
            </a:r>
            <a:r>
              <a:rPr lang="de-DE" sz="3200">
                <a:solidFill>
                  <a:srgbClr val="000000"/>
                </a:solidFill>
              </a:rPr>
              <a:t> look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VB</a:t>
            </a:r>
            <a:r>
              <a:rPr lang="de-DE" sz="3200">
                <a:solidFill>
                  <a:srgbClr val="000000"/>
                </a:solidFill>
              </a:rPr>
              <a:t> out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RP</a:t>
            </a:r>
            <a:r>
              <a:rPr lang="de-DE" sz="3200">
                <a:solidFill>
                  <a:srgbClr val="000000"/>
                </a:solidFill>
              </a:rPr>
              <a:t> of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>
                <a:solidFill>
                  <a:srgbClr val="000000"/>
                </a:solidFill>
              </a:rPr>
              <a:t> the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back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>
                <a:solidFill>
                  <a:srgbClr val="000000"/>
                </a:solidFill>
              </a:rPr>
              <a:t> window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>
                <a:solidFill>
                  <a:srgbClr val="000000"/>
                </a:solidFill>
              </a:rPr>
              <a:t> .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SENT</a:t>
            </a:r>
            <a:r>
              <a:rPr lang="de-DE" sz="3200">
                <a:solidFill>
                  <a:srgbClr val="000000"/>
                </a:solidFill>
              </a:rPr>
              <a:t> </a:t>
            </a:r>
            <a:r>
              <a:rPr lang="de-DE" sz="3200">
                <a:solidFill>
                  <a:srgbClr val="003865"/>
                </a:solidFill>
              </a:rPr>
              <a:t>&lt;/s&gt;</a:t>
            </a:r>
          </a:p>
          <a:p>
            <a:pPr marL="0" lvl="0" indent="0">
              <a:buNone/>
            </a:pPr>
            <a:r>
              <a:rPr lang="de-DE" sz="3200">
                <a:solidFill>
                  <a:srgbClr val="003865"/>
                </a:solidFill>
              </a:rPr>
              <a:t>&lt;s&gt; </a:t>
            </a:r>
            <a:r>
              <a:rPr lang="de-DE" sz="3200">
                <a:solidFill>
                  <a:srgbClr val="000000"/>
                </a:solidFill>
              </a:rPr>
              <a:t>There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EX</a:t>
            </a:r>
            <a:r>
              <a:rPr lang="de-DE" sz="3200">
                <a:solidFill>
                  <a:srgbClr val="000000"/>
                </a:solidFill>
              </a:rPr>
              <a:t> was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VBD</a:t>
            </a:r>
            <a:r>
              <a:rPr lang="de-DE" sz="3200">
                <a:solidFill>
                  <a:srgbClr val="000000"/>
                </a:solidFill>
              </a:rPr>
              <a:t> a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little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>
                <a:solidFill>
                  <a:srgbClr val="000000"/>
                </a:solidFill>
              </a:rPr>
              <a:t> garden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>
                <a:solidFill>
                  <a:srgbClr val="000000"/>
                </a:solidFill>
              </a:rPr>
              <a:t> behind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>
                <a:solidFill>
                  <a:srgbClr val="000000"/>
                </a:solidFill>
              </a:rPr>
              <a:t> the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house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>
                <a:solidFill>
                  <a:srgbClr val="000000"/>
                </a:solidFill>
              </a:rPr>
              <a:t> ;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de-DE" sz="3200">
                <a:solidFill>
                  <a:srgbClr val="000000"/>
                </a:solidFill>
              </a:rPr>
              <a:t> a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well-mown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VBN</a:t>
            </a:r>
            <a:r>
              <a:rPr lang="de-DE" sz="3200">
                <a:solidFill>
                  <a:srgbClr val="000000"/>
                </a:solidFill>
              </a:rPr>
              <a:t> lawn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>
                <a:solidFill>
                  <a:srgbClr val="000000"/>
                </a:solidFill>
              </a:rPr>
              <a:t> surrounded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VBN</a:t>
            </a:r>
            <a:r>
              <a:rPr lang="de-DE" sz="3200">
                <a:solidFill>
                  <a:srgbClr val="000000"/>
                </a:solidFill>
              </a:rPr>
              <a:t> by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>
                <a:solidFill>
                  <a:srgbClr val="000000"/>
                </a:solidFill>
              </a:rPr>
              <a:t> a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neatly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RB</a:t>
            </a:r>
            <a:r>
              <a:rPr lang="de-DE" sz="3200">
                <a:solidFill>
                  <a:srgbClr val="000000"/>
                </a:solidFill>
              </a:rPr>
              <a:t> cut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VBN</a:t>
            </a:r>
            <a:r>
              <a:rPr lang="de-DE" sz="3200">
                <a:solidFill>
                  <a:srgbClr val="000000"/>
                </a:solidFill>
              </a:rPr>
              <a:t> hedge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>
                <a:solidFill>
                  <a:srgbClr val="000000"/>
                </a:solidFill>
              </a:rPr>
              <a:t> ,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de-DE" sz="3200">
                <a:solidFill>
                  <a:srgbClr val="000000"/>
                </a:solidFill>
              </a:rPr>
              <a:t> a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few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>
                <a:solidFill>
                  <a:srgbClr val="000000"/>
                </a:solidFill>
              </a:rPr>
              <a:t> bushes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NNS</a:t>
            </a:r>
            <a:r>
              <a:rPr lang="de-DE" sz="3200">
                <a:solidFill>
                  <a:srgbClr val="000000"/>
                </a:solidFill>
              </a:rPr>
              <a:t> and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CC</a:t>
            </a:r>
            <a:r>
              <a:rPr lang="de-DE" sz="3200">
                <a:solidFill>
                  <a:srgbClr val="000000"/>
                </a:solidFill>
              </a:rPr>
              <a:t> colourful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>
                <a:solidFill>
                  <a:srgbClr val="000000"/>
                </a:solidFill>
              </a:rPr>
              <a:t> flowers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NNS</a:t>
            </a:r>
            <a:r>
              <a:rPr lang="de-DE" sz="3200">
                <a:solidFill>
                  <a:srgbClr val="000000"/>
                </a:solidFill>
              </a:rPr>
              <a:t> .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SENT</a:t>
            </a:r>
            <a:r>
              <a:rPr lang="de-DE" sz="3200">
                <a:solidFill>
                  <a:srgbClr val="000000"/>
                </a:solidFill>
              </a:rPr>
              <a:t> </a:t>
            </a:r>
            <a:r>
              <a:rPr lang="de-DE" sz="3200">
                <a:solidFill>
                  <a:srgbClr val="003865"/>
                </a:solidFill>
              </a:rPr>
              <a:t>&lt;/s&gt;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7692CC-3674-E066-00AC-233D676F37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35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73606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Corpus annotation:</a:t>
            </a:r>
            <a:br>
              <a:rPr lang="de-DE"/>
            </a:br>
            <a:r>
              <a:rPr lang="de-DE">
                <a:solidFill>
                  <a:schemeClr val="accent2"/>
                </a:solidFill>
              </a:rPr>
              <a:t>lemmatization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200">
                <a:solidFill>
                  <a:schemeClr val="tx2"/>
                </a:solidFill>
              </a:rPr>
              <a:t>&lt;s&gt; </a:t>
            </a:r>
            <a:r>
              <a:rPr lang="de-DE" sz="3200"/>
              <a:t>It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PP</a:t>
            </a:r>
            <a:r>
              <a:rPr lang="de-DE" sz="3200" baseline="30000">
                <a:solidFill>
                  <a:schemeClr val="accent2"/>
                </a:solidFill>
              </a:rPr>
              <a:t>it</a:t>
            </a:r>
            <a:r>
              <a:rPr lang="de-DE" sz="3200"/>
              <a:t> seemed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VBD</a:t>
            </a:r>
            <a:r>
              <a:rPr lang="de-DE" sz="3200" baseline="30000">
                <a:solidFill>
                  <a:schemeClr val="accent2"/>
                </a:solidFill>
              </a:rPr>
              <a:t>seem</a:t>
            </a:r>
            <a:r>
              <a:rPr lang="de-DE" sz="3200"/>
              <a:t> a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 baseline="30000">
                <a:solidFill>
                  <a:schemeClr val="accent2"/>
                </a:solidFill>
              </a:rPr>
              <a:t>a</a:t>
            </a:r>
            <a:r>
              <a:rPr lang="de-DE" sz="3200"/>
              <a:t> day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 baseline="30000">
                <a:solidFill>
                  <a:schemeClr val="accent2"/>
                </a:solidFill>
              </a:rPr>
              <a:t>day</a:t>
            </a:r>
            <a:r>
              <a:rPr lang="de-DE" sz="3200"/>
              <a:t> much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RB</a:t>
            </a:r>
            <a:r>
              <a:rPr lang="de-DE" sz="3200" baseline="30000">
                <a:solidFill>
                  <a:schemeClr val="accent2"/>
                </a:solidFill>
              </a:rPr>
              <a:t>much</a:t>
            </a:r>
            <a:r>
              <a:rPr lang="de-DE" sz="3200"/>
              <a:t> as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 baseline="30000">
                <a:solidFill>
                  <a:schemeClr val="accent2"/>
                </a:solidFill>
              </a:rPr>
              <a:t>as</a:t>
            </a:r>
            <a:r>
              <a:rPr lang="de-DE" sz="3200"/>
              <a:t> any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 baseline="30000">
                <a:solidFill>
                  <a:schemeClr val="accent2"/>
                </a:solidFill>
              </a:rPr>
              <a:t>any</a:t>
            </a:r>
            <a:r>
              <a:rPr lang="de-DE" sz="3200"/>
              <a:t> other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 baseline="30000">
                <a:solidFill>
                  <a:schemeClr val="accent2"/>
                </a:solidFill>
              </a:rPr>
              <a:t>other</a:t>
            </a:r>
            <a:r>
              <a:rPr lang="de-DE" sz="3200"/>
              <a:t> until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 baseline="30000">
                <a:solidFill>
                  <a:schemeClr val="accent2"/>
                </a:solidFill>
              </a:rPr>
              <a:t>until</a:t>
            </a:r>
            <a:r>
              <a:rPr lang="de-DE" sz="3200"/>
              <a:t> I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PP</a:t>
            </a:r>
            <a:r>
              <a:rPr lang="de-DE" sz="3200" baseline="30000">
                <a:solidFill>
                  <a:schemeClr val="accent2"/>
                </a:solidFill>
              </a:rPr>
              <a:t>I</a:t>
            </a:r>
            <a:r>
              <a:rPr lang="de-DE" sz="3200"/>
              <a:t> happened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VBD</a:t>
            </a:r>
            <a:r>
              <a:rPr lang="de-DE" sz="3200" baseline="30000">
                <a:solidFill>
                  <a:schemeClr val="accent2"/>
                </a:solidFill>
              </a:rPr>
              <a:t>happen</a:t>
            </a:r>
            <a:r>
              <a:rPr lang="de-DE" sz="3200"/>
              <a:t> to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TO</a:t>
            </a:r>
            <a:r>
              <a:rPr lang="de-DE" sz="3200" baseline="30000">
                <a:solidFill>
                  <a:schemeClr val="accent2"/>
                </a:solidFill>
              </a:rPr>
              <a:t>to</a:t>
            </a:r>
            <a:r>
              <a:rPr lang="de-DE" sz="3200"/>
              <a:t> look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VB</a:t>
            </a:r>
            <a:r>
              <a:rPr lang="de-DE" sz="3200" baseline="30000">
                <a:solidFill>
                  <a:schemeClr val="accent2"/>
                </a:solidFill>
              </a:rPr>
              <a:t>look</a:t>
            </a:r>
            <a:r>
              <a:rPr lang="de-DE" sz="3200"/>
              <a:t> out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RP</a:t>
            </a:r>
            <a:r>
              <a:rPr lang="de-DE" sz="3200" baseline="30000">
                <a:solidFill>
                  <a:schemeClr val="accent2"/>
                </a:solidFill>
              </a:rPr>
              <a:t>out</a:t>
            </a:r>
            <a:r>
              <a:rPr lang="de-DE" sz="3200"/>
              <a:t> of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 baseline="30000">
                <a:solidFill>
                  <a:schemeClr val="accent2"/>
                </a:solidFill>
              </a:rPr>
              <a:t>of</a:t>
            </a:r>
            <a:r>
              <a:rPr lang="de-DE" sz="3200"/>
              <a:t> the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 baseline="30000">
                <a:solidFill>
                  <a:schemeClr val="accent2"/>
                </a:solidFill>
              </a:rPr>
              <a:t>the</a:t>
            </a:r>
            <a:r>
              <a:rPr lang="de-DE" sz="3200"/>
              <a:t> back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 baseline="30000">
                <a:solidFill>
                  <a:schemeClr val="accent2"/>
                </a:solidFill>
              </a:rPr>
              <a:t>back</a:t>
            </a:r>
            <a:r>
              <a:rPr lang="de-DE" sz="3200"/>
              <a:t> window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 baseline="30000">
                <a:solidFill>
                  <a:schemeClr val="accent2"/>
                </a:solidFill>
              </a:rPr>
              <a:t>window</a:t>
            </a:r>
            <a:r>
              <a:rPr lang="de-DE" sz="3200"/>
              <a:t> .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SENT</a:t>
            </a:r>
            <a:r>
              <a:rPr lang="de-DE" sz="3200" baseline="30000">
                <a:solidFill>
                  <a:schemeClr val="accent2"/>
                </a:solidFill>
              </a:rPr>
              <a:t>.</a:t>
            </a:r>
            <a:r>
              <a:rPr lang="de-DE" sz="3200"/>
              <a:t> </a:t>
            </a:r>
            <a:r>
              <a:rPr lang="de-DE" sz="3200">
                <a:solidFill>
                  <a:schemeClr val="tx2"/>
                </a:solidFill>
              </a:rPr>
              <a:t>&lt;/s&gt;</a:t>
            </a:r>
          </a:p>
          <a:p>
            <a:pPr marL="0" indent="0">
              <a:buNone/>
            </a:pPr>
            <a:r>
              <a:rPr lang="de-DE" sz="3200">
                <a:solidFill>
                  <a:schemeClr val="tx2"/>
                </a:solidFill>
              </a:rPr>
              <a:t>&lt;s&gt; </a:t>
            </a:r>
            <a:r>
              <a:rPr lang="de-DE" sz="3200"/>
              <a:t>There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EX</a:t>
            </a:r>
            <a:r>
              <a:rPr lang="de-DE" sz="3200" baseline="30000">
                <a:solidFill>
                  <a:schemeClr val="accent2"/>
                </a:solidFill>
              </a:rPr>
              <a:t>there</a:t>
            </a:r>
            <a:r>
              <a:rPr lang="de-DE" sz="3200"/>
              <a:t> was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VBD</a:t>
            </a:r>
            <a:r>
              <a:rPr lang="de-DE" sz="3200" baseline="30000">
                <a:solidFill>
                  <a:schemeClr val="accent2"/>
                </a:solidFill>
              </a:rPr>
              <a:t>be</a:t>
            </a:r>
            <a:r>
              <a:rPr lang="de-DE" sz="3200"/>
              <a:t> a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 baseline="30000">
                <a:solidFill>
                  <a:schemeClr val="accent2"/>
                </a:solidFill>
              </a:rPr>
              <a:t>a</a:t>
            </a:r>
            <a:r>
              <a:rPr lang="de-DE" sz="3200"/>
              <a:t> little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 baseline="30000">
                <a:solidFill>
                  <a:schemeClr val="accent2"/>
                </a:solidFill>
              </a:rPr>
              <a:t>little</a:t>
            </a:r>
            <a:r>
              <a:rPr lang="de-DE" sz="3200"/>
              <a:t> garden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 baseline="30000">
                <a:solidFill>
                  <a:schemeClr val="accent2"/>
                </a:solidFill>
              </a:rPr>
              <a:t>garden</a:t>
            </a:r>
            <a:r>
              <a:rPr lang="de-DE" sz="3200"/>
              <a:t> behind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 baseline="30000">
                <a:solidFill>
                  <a:schemeClr val="accent2"/>
                </a:solidFill>
              </a:rPr>
              <a:t>behind</a:t>
            </a:r>
            <a:r>
              <a:rPr lang="de-DE" sz="3200"/>
              <a:t> the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 baseline="30000">
                <a:solidFill>
                  <a:schemeClr val="accent2"/>
                </a:solidFill>
              </a:rPr>
              <a:t>the</a:t>
            </a:r>
            <a:r>
              <a:rPr lang="de-DE" sz="3200"/>
              <a:t> house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 baseline="30000">
                <a:solidFill>
                  <a:schemeClr val="accent2"/>
                </a:solidFill>
              </a:rPr>
              <a:t>house</a:t>
            </a:r>
            <a:r>
              <a:rPr lang="de-DE" sz="3200"/>
              <a:t> ;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de-DE" sz="3200" baseline="30000">
                <a:solidFill>
                  <a:schemeClr val="accent2"/>
                </a:solidFill>
              </a:rPr>
              <a:t>;</a:t>
            </a:r>
            <a:r>
              <a:rPr lang="de-DE" sz="3200"/>
              <a:t> a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 baseline="30000">
                <a:solidFill>
                  <a:schemeClr val="accent2"/>
                </a:solidFill>
              </a:rPr>
              <a:t>a</a:t>
            </a:r>
            <a:r>
              <a:rPr lang="de-DE" sz="3200"/>
              <a:t>  well-mown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VBN</a:t>
            </a:r>
            <a:r>
              <a:rPr lang="de-DE" sz="3200" baseline="30000">
                <a:solidFill>
                  <a:schemeClr val="accent2"/>
                </a:solidFill>
              </a:rPr>
              <a:t>???</a:t>
            </a:r>
            <a:r>
              <a:rPr lang="de-DE" sz="3200"/>
              <a:t> lawn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 baseline="30000">
                <a:solidFill>
                  <a:schemeClr val="accent2"/>
                </a:solidFill>
              </a:rPr>
              <a:t>lawn</a:t>
            </a:r>
            <a:r>
              <a:rPr lang="de-DE" sz="3200"/>
              <a:t> surrounded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VBN</a:t>
            </a:r>
            <a:r>
              <a:rPr lang="de-DE" sz="3200" baseline="30000">
                <a:solidFill>
                  <a:schemeClr val="accent2"/>
                </a:solidFill>
              </a:rPr>
              <a:t>surround</a:t>
            </a:r>
            <a:r>
              <a:rPr lang="de-DE" sz="3200"/>
              <a:t> by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 baseline="30000">
                <a:solidFill>
                  <a:schemeClr val="accent2"/>
                </a:solidFill>
              </a:rPr>
              <a:t>by</a:t>
            </a:r>
            <a:r>
              <a:rPr lang="de-DE" sz="3200"/>
              <a:t> a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 baseline="30000">
                <a:solidFill>
                  <a:schemeClr val="accent2"/>
                </a:solidFill>
              </a:rPr>
              <a:t>a</a:t>
            </a:r>
            <a:r>
              <a:rPr lang="de-DE" sz="3200"/>
              <a:t> neatly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RB</a:t>
            </a:r>
            <a:r>
              <a:rPr lang="de-DE" sz="3200" baseline="30000">
                <a:solidFill>
                  <a:schemeClr val="accent2"/>
                </a:solidFill>
              </a:rPr>
              <a:t>neatly</a:t>
            </a:r>
            <a:r>
              <a:rPr lang="de-DE" sz="3200"/>
              <a:t> cut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VBN</a:t>
            </a:r>
            <a:r>
              <a:rPr lang="de-DE" sz="3200" baseline="30000">
                <a:solidFill>
                  <a:schemeClr val="accent2"/>
                </a:solidFill>
              </a:rPr>
              <a:t>cut</a:t>
            </a:r>
            <a:r>
              <a:rPr lang="de-DE" sz="3200"/>
              <a:t> hedge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 baseline="30000">
                <a:solidFill>
                  <a:schemeClr val="accent2"/>
                </a:solidFill>
              </a:rPr>
              <a:t>hedge</a:t>
            </a:r>
            <a:r>
              <a:rPr lang="de-DE" sz="3200"/>
              <a:t> ,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de-DE" sz="3200" baseline="30000">
                <a:solidFill>
                  <a:schemeClr val="accent2"/>
                </a:solidFill>
              </a:rPr>
              <a:t>,</a:t>
            </a:r>
            <a:r>
              <a:rPr lang="de-DE" sz="3200"/>
              <a:t> a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 baseline="30000">
                <a:solidFill>
                  <a:schemeClr val="accent2"/>
                </a:solidFill>
              </a:rPr>
              <a:t>a</a:t>
            </a:r>
            <a:r>
              <a:rPr lang="de-DE" sz="3200"/>
              <a:t> few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 baseline="30000">
                <a:solidFill>
                  <a:schemeClr val="accent2"/>
                </a:solidFill>
              </a:rPr>
              <a:t>few</a:t>
            </a:r>
            <a:r>
              <a:rPr lang="de-DE" sz="3200"/>
              <a:t> bushes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NNS</a:t>
            </a:r>
            <a:r>
              <a:rPr lang="de-DE" sz="3200" baseline="30000">
                <a:solidFill>
                  <a:schemeClr val="accent2"/>
                </a:solidFill>
              </a:rPr>
              <a:t>bush</a:t>
            </a:r>
            <a:r>
              <a:rPr lang="de-DE" sz="3200"/>
              <a:t> and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CC</a:t>
            </a:r>
            <a:r>
              <a:rPr lang="de-DE" sz="3200" baseline="30000">
                <a:solidFill>
                  <a:schemeClr val="accent2"/>
                </a:solidFill>
              </a:rPr>
              <a:t>and</a:t>
            </a:r>
            <a:r>
              <a:rPr lang="de-DE" sz="3200"/>
              <a:t> colourful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 baseline="30000">
                <a:solidFill>
                  <a:schemeClr val="accent2"/>
                </a:solidFill>
              </a:rPr>
              <a:t>colorful</a:t>
            </a:r>
            <a:r>
              <a:rPr lang="de-DE" sz="3200"/>
              <a:t> flowers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NNS</a:t>
            </a:r>
            <a:r>
              <a:rPr lang="de-DE" sz="3200" baseline="30000">
                <a:solidFill>
                  <a:schemeClr val="accent2"/>
                </a:solidFill>
              </a:rPr>
              <a:t>flower</a:t>
            </a:r>
            <a:r>
              <a:rPr lang="de-DE" sz="3200"/>
              <a:t> .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SENT</a:t>
            </a:r>
            <a:r>
              <a:rPr lang="de-DE" sz="3200" baseline="30000">
                <a:solidFill>
                  <a:schemeClr val="accent2"/>
                </a:solidFill>
              </a:rPr>
              <a:t>.</a:t>
            </a:r>
            <a:r>
              <a:rPr lang="de-DE" sz="3200"/>
              <a:t> </a:t>
            </a:r>
            <a:r>
              <a:rPr lang="de-DE" sz="3200">
                <a:solidFill>
                  <a:schemeClr val="tx2"/>
                </a:solidFill>
              </a:rPr>
              <a:t>&lt;/s&gt;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A01C47-0555-45F8-9C8E-43E8607DA4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36</a:t>
            </a:fld>
            <a:endParaRPr lang="de-DE" dirty="0"/>
          </a:p>
        </p:txBody>
      </p:sp>
      <p:sp>
        <p:nvSpPr>
          <p:cNvPr id="4" name="Cloud Callout 3"/>
          <p:cNvSpPr/>
          <p:nvPr/>
        </p:nvSpPr>
        <p:spPr>
          <a:xfrm>
            <a:off x="7039897" y="5112774"/>
            <a:ext cx="4686665" cy="1493075"/>
          </a:xfrm>
          <a:prstGeom prst="cloudCallout">
            <a:avLst>
              <a:gd name="adj1" fmla="val -40231"/>
              <a:gd name="adj2" fmla="val -70846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de-DE">
                <a:solidFill>
                  <a:prstClr val="white"/>
                </a:solidFill>
                <a:latin typeface="Calibri"/>
              </a:rPr>
              <a:t>need better representation format</a:t>
            </a:r>
          </a:p>
        </p:txBody>
      </p:sp>
    </p:spTree>
    <p:extLst>
      <p:ext uri="{BB962C8B-B14F-4D97-AF65-F5344CB8AC3E}">
        <p14:creationId xmlns:p14="http://schemas.microsoft.com/office/powerpoint/2010/main" val="1530386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Corpus annotation:</a:t>
            </a:r>
            <a:br>
              <a:rPr lang="de-DE"/>
            </a:br>
            <a:r>
              <a:rPr lang="de-DE">
                <a:solidFill>
                  <a:schemeClr val="accent2"/>
                </a:solidFill>
              </a:rPr>
              <a:t>segments and structures</a:t>
            </a:r>
            <a:r>
              <a:rPr lang="de-DE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Automatic recognition and categorization of particular word sequences (segments)</a:t>
            </a:r>
          </a:p>
          <a:p>
            <a:pPr lvl="1"/>
            <a:endParaRPr lang="de-DE"/>
          </a:p>
          <a:p>
            <a:r>
              <a:rPr lang="de-DE"/>
              <a:t>e.g. named entities (</a:t>
            </a:r>
            <a:r>
              <a:rPr lang="de-DE">
                <a:solidFill>
                  <a:schemeClr val="accent2"/>
                </a:solidFill>
              </a:rPr>
              <a:t>NER</a:t>
            </a:r>
            <a:r>
              <a:rPr lang="de-DE"/>
              <a:t> = </a:t>
            </a:r>
            <a:r>
              <a:rPr lang="de-DE">
                <a:solidFill>
                  <a:schemeClr val="accent1"/>
                </a:solidFill>
              </a:rPr>
              <a:t>named entity recognition</a:t>
            </a:r>
            <a:r>
              <a:rPr lang="de-DE"/>
              <a:t>)</a:t>
            </a:r>
          </a:p>
          <a:p>
            <a:pPr lvl="1"/>
            <a:endParaRPr lang="de-DE"/>
          </a:p>
          <a:p>
            <a:pPr lvl="1"/>
            <a:endParaRPr lang="de-DE"/>
          </a:p>
          <a:p>
            <a:pPr lvl="1"/>
            <a:endParaRPr lang="de-DE"/>
          </a:p>
          <a:p>
            <a:pPr lvl="1"/>
            <a:endParaRPr lang="de-DE"/>
          </a:p>
          <a:p>
            <a:pPr lvl="1"/>
            <a:endParaRPr lang="de-DE"/>
          </a:p>
          <a:p>
            <a:r>
              <a:rPr lang="de-DE"/>
              <a:t>e.g. time and place expressions: </a:t>
            </a:r>
            <a:r>
              <a:rPr lang="de-DE">
                <a:solidFill>
                  <a:schemeClr val="tx2"/>
                </a:solidFill>
              </a:rPr>
              <a:t>last week</a:t>
            </a:r>
            <a:r>
              <a:rPr lang="de-DE"/>
              <a:t>, </a:t>
            </a:r>
            <a:r>
              <a:rPr lang="de-DE">
                <a:solidFill>
                  <a:schemeClr val="tx2"/>
                </a:solidFill>
              </a:rPr>
              <a:t>the day after tomorrow</a:t>
            </a:r>
            <a:r>
              <a:rPr lang="de-DE"/>
              <a:t>, </a:t>
            </a:r>
            <a:r>
              <a:rPr lang="de-DE">
                <a:solidFill>
                  <a:schemeClr val="tx2"/>
                </a:solidFill>
              </a:rPr>
              <a:t>September 15th</a:t>
            </a:r>
            <a:r>
              <a:rPr lang="de-DE"/>
              <a:t>,</a:t>
            </a:r>
            <a:br>
              <a:rPr lang="de-DE"/>
            </a:br>
            <a:r>
              <a:rPr lang="de-DE">
                <a:solidFill>
                  <a:schemeClr val="tx2"/>
                </a:solidFill>
              </a:rPr>
              <a:t>in Paris</a:t>
            </a:r>
            <a:r>
              <a:rPr lang="de-DE"/>
              <a:t>, </a:t>
            </a:r>
            <a:r>
              <a:rPr lang="de-DE">
                <a:solidFill>
                  <a:schemeClr val="tx2"/>
                </a:solidFill>
              </a:rPr>
              <a:t>on the lawn in front of their house</a:t>
            </a:r>
            <a:r>
              <a:rPr lang="de-DE"/>
              <a:t>, …</a:t>
            </a:r>
          </a:p>
          <a:p>
            <a:r>
              <a:rPr lang="de-DE"/>
              <a:t>e.g. text spans that need to be masked for anonymization purposes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2A93EF-1CA0-47C1-0000-818ECD48D5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37</a:t>
            </a:fld>
            <a:endParaRPr lang="de-D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43"/>
          <a:stretch/>
        </p:blipFill>
        <p:spPr>
          <a:xfrm>
            <a:off x="2476500" y="2395790"/>
            <a:ext cx="7239000" cy="801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355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Corpus annotation:</a:t>
            </a:r>
            <a:br>
              <a:rPr lang="de-DE"/>
            </a:br>
            <a:r>
              <a:rPr lang="de-DE">
                <a:solidFill>
                  <a:schemeClr val="accent2"/>
                </a:solidFill>
              </a:rPr>
              <a:t>segments and structures</a:t>
            </a:r>
            <a:endParaRPr lang="de-DE"/>
          </a:p>
        </p:txBody>
      </p:sp>
      <p:sp>
        <p:nvSpPr>
          <p:cNvPr id="57" name="Content Placeholder 56"/>
          <p:cNvSpPr>
            <a:spLocks noGrp="1"/>
          </p:cNvSpPr>
          <p:nvPr>
            <p:ph idx="1"/>
          </p:nvPr>
        </p:nvSpPr>
        <p:spPr>
          <a:xfrm>
            <a:off x="527901" y="1008668"/>
            <a:ext cx="11156101" cy="1323941"/>
          </a:xfrm>
        </p:spPr>
        <p:txBody>
          <a:bodyPr/>
          <a:lstStyle/>
          <a:p>
            <a:r>
              <a:rPr lang="de-DE"/>
              <a:t>Syntactic </a:t>
            </a:r>
            <a:r>
              <a:rPr lang="de-DE">
                <a:solidFill>
                  <a:schemeClr val="accent2"/>
                </a:solidFill>
              </a:rPr>
              <a:t>phrase structure analysis </a:t>
            </a:r>
            <a:br>
              <a:rPr lang="de-DE">
                <a:solidFill>
                  <a:schemeClr val="accent2"/>
                </a:solidFill>
              </a:rPr>
            </a:br>
            <a:r>
              <a:rPr lang="de-DE"/>
              <a:t>= parse tree of nested segments corresponding to syntactic units</a:t>
            </a:r>
          </a:p>
          <a:p>
            <a:r>
              <a:rPr lang="de-DE"/>
              <a:t>„minimal“ phrases as flat segments ➞ </a:t>
            </a:r>
            <a:r>
              <a:rPr lang="de-DE">
                <a:solidFill>
                  <a:schemeClr val="accent1"/>
                </a:solidFill>
              </a:rPr>
              <a:t>chunk parsing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27B29D-4C63-8590-C193-9EB0217BC3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38</a:t>
            </a:fld>
            <a:endParaRPr lang="de-DE" dirty="0"/>
          </a:p>
        </p:txBody>
      </p:sp>
      <p:grpSp>
        <p:nvGrpSpPr>
          <p:cNvPr id="55" name="Group 54"/>
          <p:cNvGrpSpPr/>
          <p:nvPr/>
        </p:nvGrpSpPr>
        <p:grpSpPr>
          <a:xfrm>
            <a:off x="1942170" y="2495176"/>
            <a:ext cx="8307660" cy="4020005"/>
            <a:chOff x="825500" y="2805978"/>
            <a:chExt cx="7493000" cy="362579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150"/>
            <a:stretch/>
          </p:blipFill>
          <p:spPr>
            <a:xfrm>
              <a:off x="825500" y="5631366"/>
              <a:ext cx="7493000" cy="800410"/>
            </a:xfrm>
            <a:prstGeom prst="rect">
              <a:avLst/>
            </a:prstGeom>
          </p:spPr>
        </p:pic>
        <p:grpSp>
          <p:nvGrpSpPr>
            <p:cNvPr id="16" name="Group 15"/>
            <p:cNvGrpSpPr/>
            <p:nvPr/>
          </p:nvGrpSpPr>
          <p:grpSpPr>
            <a:xfrm>
              <a:off x="1182029" y="4516244"/>
              <a:ext cx="1561171" cy="1115122"/>
              <a:chOff x="1182029" y="4516244"/>
              <a:chExt cx="1561171" cy="1115122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628078" y="4516244"/>
                <a:ext cx="66907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b="1">
                    <a:solidFill>
                      <a:srgbClr val="3365A2"/>
                    </a:solidFill>
                  </a:rPr>
                  <a:t>NP</a:t>
                </a:r>
              </a:p>
            </p:txBody>
          </p:sp>
          <p:cxnSp>
            <p:nvCxnSpPr>
              <p:cNvPr id="8" name="Straight Connector 7"/>
              <p:cNvCxnSpPr>
                <a:stCxn id="6" idx="2"/>
              </p:cNvCxnSpPr>
              <p:nvPr/>
            </p:nvCxnSpPr>
            <p:spPr>
              <a:xfrm flipH="1">
                <a:off x="1182029" y="4977909"/>
                <a:ext cx="780586" cy="653457"/>
              </a:xfrm>
              <a:prstGeom prst="line">
                <a:avLst/>
              </a:prstGeom>
              <a:ln w="44450" cap="rnd">
                <a:solidFill>
                  <a:schemeClr val="accent1"/>
                </a:solidFill>
              </a:ln>
              <a:effectLst/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>
                <a:stCxn id="6" idx="2"/>
              </p:cNvCxnSpPr>
              <p:nvPr/>
            </p:nvCxnSpPr>
            <p:spPr>
              <a:xfrm flipH="1">
                <a:off x="1962614" y="4977909"/>
                <a:ext cx="1" cy="653457"/>
              </a:xfrm>
              <a:prstGeom prst="line">
                <a:avLst/>
              </a:prstGeom>
              <a:ln w="44450" cap="rnd">
                <a:solidFill>
                  <a:schemeClr val="accent1"/>
                </a:solidFill>
              </a:ln>
              <a:effectLst/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>
                <a:stCxn id="6" idx="2"/>
              </p:cNvCxnSpPr>
              <p:nvPr/>
            </p:nvCxnSpPr>
            <p:spPr>
              <a:xfrm>
                <a:off x="1962615" y="4977909"/>
                <a:ext cx="780585" cy="653457"/>
              </a:xfrm>
              <a:prstGeom prst="line">
                <a:avLst/>
              </a:prstGeom>
              <a:ln w="44450" cap="rnd">
                <a:solidFill>
                  <a:schemeClr val="accent1"/>
                </a:solidFill>
              </a:ln>
              <a:effectLst/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/>
            <p:cNvGrpSpPr/>
            <p:nvPr/>
          </p:nvGrpSpPr>
          <p:grpSpPr>
            <a:xfrm>
              <a:off x="4817327" y="4516244"/>
              <a:ext cx="2964057" cy="1115122"/>
              <a:chOff x="126380" y="4516244"/>
              <a:chExt cx="2964057" cy="1115122"/>
            </a:xfrm>
          </p:grpSpPr>
          <p:sp>
            <p:nvSpPr>
              <p:cNvPr id="18" name="TextBox 17"/>
              <p:cNvSpPr txBox="1"/>
              <p:nvPr/>
            </p:nvSpPr>
            <p:spPr>
              <a:xfrm>
                <a:off x="1273872" y="4516244"/>
                <a:ext cx="66907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b="1">
                    <a:solidFill>
                      <a:srgbClr val="3365A2"/>
                    </a:solidFill>
                  </a:rPr>
                  <a:t>NP</a:t>
                </a:r>
              </a:p>
            </p:txBody>
          </p:sp>
          <p:cxnSp>
            <p:nvCxnSpPr>
              <p:cNvPr id="19" name="Straight Connector 18"/>
              <p:cNvCxnSpPr>
                <a:stCxn id="18" idx="2"/>
              </p:cNvCxnSpPr>
              <p:nvPr/>
            </p:nvCxnSpPr>
            <p:spPr>
              <a:xfrm flipH="1">
                <a:off x="126380" y="4977909"/>
                <a:ext cx="1482029" cy="653457"/>
              </a:xfrm>
              <a:prstGeom prst="line">
                <a:avLst/>
              </a:prstGeom>
              <a:ln w="44450" cap="rnd">
                <a:solidFill>
                  <a:schemeClr val="accent1"/>
                </a:solidFill>
              </a:ln>
              <a:effectLst/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>
                <a:stCxn id="18" idx="2"/>
              </p:cNvCxnSpPr>
              <p:nvPr/>
            </p:nvCxnSpPr>
            <p:spPr>
              <a:xfrm>
                <a:off x="1608409" y="4977909"/>
                <a:ext cx="334536" cy="653457"/>
              </a:xfrm>
              <a:prstGeom prst="line">
                <a:avLst/>
              </a:prstGeom>
              <a:ln w="44450" cap="rnd">
                <a:solidFill>
                  <a:schemeClr val="accent1"/>
                </a:solidFill>
              </a:ln>
              <a:effectLst/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>
                <a:stCxn id="18" idx="2"/>
              </p:cNvCxnSpPr>
              <p:nvPr/>
            </p:nvCxnSpPr>
            <p:spPr>
              <a:xfrm>
                <a:off x="1608409" y="4977909"/>
                <a:ext cx="1482028" cy="653457"/>
              </a:xfrm>
              <a:prstGeom prst="line">
                <a:avLst/>
              </a:prstGeom>
              <a:ln w="44450" cap="rnd">
                <a:solidFill>
                  <a:schemeClr val="accent1"/>
                </a:solidFill>
              </a:ln>
              <a:effectLst/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>
                <a:stCxn id="18" idx="2"/>
              </p:cNvCxnSpPr>
              <p:nvPr/>
            </p:nvCxnSpPr>
            <p:spPr>
              <a:xfrm flipH="1">
                <a:off x="739695" y="4977909"/>
                <a:ext cx="868714" cy="653457"/>
              </a:xfrm>
              <a:prstGeom prst="line">
                <a:avLst/>
              </a:prstGeom>
              <a:ln w="44450" cap="rnd">
                <a:solidFill>
                  <a:schemeClr val="accent1"/>
                </a:solidFill>
              </a:ln>
              <a:effectLst/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/>
          </p:nvGrpSpPr>
          <p:grpSpPr>
            <a:xfrm>
              <a:off x="2796832" y="4516244"/>
              <a:ext cx="1230882" cy="1115122"/>
              <a:chOff x="1347174" y="4516244"/>
              <a:chExt cx="1230882" cy="1115122"/>
            </a:xfrm>
          </p:grpSpPr>
          <p:sp>
            <p:nvSpPr>
              <p:cNvPr id="25" name="TextBox 24"/>
              <p:cNvSpPr txBox="1"/>
              <p:nvPr/>
            </p:nvSpPr>
            <p:spPr>
              <a:xfrm>
                <a:off x="1347174" y="4516244"/>
                <a:ext cx="123088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b="1">
                    <a:solidFill>
                      <a:srgbClr val="3365A2"/>
                    </a:solidFill>
                  </a:rPr>
                  <a:t>AdvP</a:t>
                </a:r>
              </a:p>
            </p:txBody>
          </p:sp>
          <p:cxnSp>
            <p:nvCxnSpPr>
              <p:cNvPr id="27" name="Straight Connector 26"/>
              <p:cNvCxnSpPr>
                <a:stCxn id="25" idx="2"/>
              </p:cNvCxnSpPr>
              <p:nvPr/>
            </p:nvCxnSpPr>
            <p:spPr>
              <a:xfrm>
                <a:off x="1962615" y="4977909"/>
                <a:ext cx="0" cy="653457"/>
              </a:xfrm>
              <a:prstGeom prst="line">
                <a:avLst/>
              </a:prstGeom>
              <a:ln w="44450" cap="rnd">
                <a:solidFill>
                  <a:schemeClr val="accent1"/>
                </a:solidFill>
              </a:ln>
              <a:effectLst/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29"/>
            <p:cNvGrpSpPr/>
            <p:nvPr/>
          </p:nvGrpSpPr>
          <p:grpSpPr>
            <a:xfrm>
              <a:off x="4215162" y="3583600"/>
              <a:ext cx="2084194" cy="2047766"/>
              <a:chOff x="1984920" y="3583600"/>
              <a:chExt cx="2092464" cy="2337698"/>
            </a:xfrm>
          </p:grpSpPr>
          <p:sp>
            <p:nvSpPr>
              <p:cNvPr id="31" name="TextBox 30"/>
              <p:cNvSpPr txBox="1"/>
              <p:nvPr/>
            </p:nvSpPr>
            <p:spPr>
              <a:xfrm>
                <a:off x="2399921" y="3583600"/>
                <a:ext cx="936704" cy="5270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b="1">
                    <a:solidFill>
                      <a:srgbClr val="C73127"/>
                    </a:solidFill>
                  </a:rPr>
                  <a:t>VP</a:t>
                </a:r>
              </a:p>
            </p:txBody>
          </p:sp>
          <p:cxnSp>
            <p:nvCxnSpPr>
              <p:cNvPr id="32" name="Straight Connector 31"/>
              <p:cNvCxnSpPr>
                <a:stCxn id="31" idx="2"/>
              </p:cNvCxnSpPr>
              <p:nvPr/>
            </p:nvCxnSpPr>
            <p:spPr>
              <a:xfrm flipH="1">
                <a:off x="1984920" y="4110630"/>
                <a:ext cx="883353" cy="1810668"/>
              </a:xfrm>
              <a:prstGeom prst="line">
                <a:avLst/>
              </a:prstGeom>
              <a:ln w="44450" cap="rnd"/>
              <a:effectLst/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>
                <a:stCxn id="31" idx="2"/>
                <a:endCxn id="18" idx="0"/>
              </p:cNvCxnSpPr>
              <p:nvPr/>
            </p:nvCxnSpPr>
            <p:spPr>
              <a:xfrm>
                <a:off x="2868273" y="4110630"/>
                <a:ext cx="1209111" cy="537662"/>
              </a:xfrm>
              <a:prstGeom prst="line">
                <a:avLst/>
              </a:prstGeom>
              <a:ln w="44450" cap="rnd"/>
              <a:effectLst/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/>
            <p:cNvGrpSpPr/>
            <p:nvPr/>
          </p:nvGrpSpPr>
          <p:grpSpPr>
            <a:xfrm>
              <a:off x="1962615" y="2805978"/>
              <a:ext cx="3132409" cy="1710266"/>
              <a:chOff x="500722" y="4516244"/>
              <a:chExt cx="3132409" cy="1710266"/>
            </a:xfrm>
          </p:grpSpPr>
          <p:sp>
            <p:nvSpPr>
              <p:cNvPr id="48" name="TextBox 47"/>
              <p:cNvSpPr txBox="1"/>
              <p:nvPr/>
            </p:nvSpPr>
            <p:spPr>
              <a:xfrm>
                <a:off x="1628078" y="4516244"/>
                <a:ext cx="66907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b="1">
                    <a:solidFill>
                      <a:srgbClr val="C73127"/>
                    </a:solidFill>
                  </a:rPr>
                  <a:t>S</a:t>
                </a:r>
              </a:p>
            </p:txBody>
          </p:sp>
          <p:cxnSp>
            <p:nvCxnSpPr>
              <p:cNvPr id="49" name="Straight Connector 48"/>
              <p:cNvCxnSpPr>
                <a:stCxn id="48" idx="2"/>
                <a:endCxn id="6" idx="0"/>
              </p:cNvCxnSpPr>
              <p:nvPr/>
            </p:nvCxnSpPr>
            <p:spPr>
              <a:xfrm flipH="1">
                <a:off x="500722" y="4977909"/>
                <a:ext cx="1461893" cy="1248601"/>
              </a:xfrm>
              <a:prstGeom prst="line">
                <a:avLst/>
              </a:prstGeom>
              <a:ln w="44450" cap="rnd"/>
              <a:effectLst/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>
                <a:stCxn id="48" idx="2"/>
                <a:endCxn id="25" idx="0"/>
              </p:cNvCxnSpPr>
              <p:nvPr/>
            </p:nvCxnSpPr>
            <p:spPr>
              <a:xfrm flipH="1">
                <a:off x="1950380" y="4977909"/>
                <a:ext cx="12235" cy="1248601"/>
              </a:xfrm>
              <a:prstGeom prst="line">
                <a:avLst/>
              </a:prstGeom>
              <a:ln w="44450" cap="rnd"/>
              <a:effectLst/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>
                <a:stCxn id="48" idx="2"/>
                <a:endCxn id="31" idx="0"/>
              </p:cNvCxnSpPr>
              <p:nvPr/>
            </p:nvCxnSpPr>
            <p:spPr>
              <a:xfrm>
                <a:off x="1962615" y="4977909"/>
                <a:ext cx="1670516" cy="315957"/>
              </a:xfrm>
              <a:prstGeom prst="line">
                <a:avLst/>
              </a:prstGeom>
              <a:ln w="44450" cap="rnd"/>
              <a:effectLst/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6433073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Corpus annotation:</a:t>
            </a:r>
            <a:br>
              <a:rPr lang="de-DE"/>
            </a:br>
            <a:r>
              <a:rPr lang="de-DE">
                <a:solidFill>
                  <a:schemeClr val="accent2"/>
                </a:solidFill>
              </a:rPr>
              <a:t>syntactic dependency analysis</a:t>
            </a:r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1A5EC5-BFBE-E26A-782D-0A126A90CE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39</a:t>
            </a:fld>
            <a:endParaRPr lang="de-DE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DF3C44E-4DC3-160B-1F88-AFD4796D7B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19"/>
          <a:stretch/>
        </p:blipFill>
        <p:spPr>
          <a:xfrm>
            <a:off x="1837531" y="1421400"/>
            <a:ext cx="8516937" cy="1319087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95B21CE1-3737-B18A-124B-842563A7415A}"/>
              </a:ext>
            </a:extLst>
          </p:cNvPr>
          <p:cNvGrpSpPr/>
          <p:nvPr/>
        </p:nvGrpSpPr>
        <p:grpSpPr>
          <a:xfrm>
            <a:off x="1039017" y="3413920"/>
            <a:ext cx="10113963" cy="3219450"/>
            <a:chOff x="1751856" y="4649381"/>
            <a:chExt cx="10113963" cy="3219450"/>
          </a:xfrm>
        </p:grpSpPr>
        <p:pic>
          <p:nvPicPr>
            <p:cNvPr id="13" name="Content Placeholder 3">
              <a:extLst>
                <a:ext uri="{FF2B5EF4-FFF2-40B4-BE49-F238E27FC236}">
                  <a16:creationId xmlns:a16="http://schemas.microsoft.com/office/drawing/2014/main" id="{AC47AEDA-8112-55CD-3364-70E0DBE1C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1751856" y="4649381"/>
              <a:ext cx="10113963" cy="3219450"/>
            </a:xfrm>
            <a:prstGeom prst="rect">
              <a:avLst/>
            </a:prstGeom>
            <a:noFill/>
            <a:ln>
              <a:noFill/>
            </a:ln>
            <a:extLst>
              <a:ext uri="{FAA26D3D-D897-4be2-8F04-BA451C77F1D7}">
                <ma14:placeholderFlag xmlns="" xmlns:ma14="http://schemas.microsoft.com/office/mac/drawingml/2011/main" val="1"/>
              </a:ex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233FC55-A506-9630-D242-68697C4F88CF}"/>
                </a:ext>
              </a:extLst>
            </p:cNvPr>
            <p:cNvSpPr txBox="1"/>
            <p:nvPr/>
          </p:nvSpPr>
          <p:spPr>
            <a:xfrm>
              <a:off x="5776532" y="6396298"/>
              <a:ext cx="60486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sz="2800">
                  <a:solidFill>
                    <a:schemeClr val="accent5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Try it for yourself at </a:t>
              </a:r>
              <a:r>
                <a:rPr lang="de-DE" sz="2800">
                  <a:solidFill>
                    <a:prstClr val="black"/>
                  </a:solidFill>
                  <a:latin typeface="Calibri" panose="020F0502020204030204" pitchFamily="34" charset="0"/>
                  <a:cs typeface="Calibri" panose="020F0502020204030204" pitchFamily="34" charset="0"/>
                  <a:hlinkClick r:id="rId5"/>
                </a:rPr>
                <a:t>http://corenlp.run/</a:t>
              </a:r>
              <a:r>
                <a:rPr lang="de-DE" sz="2800">
                  <a:solidFill>
                    <a:prstClr val="black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0002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297786B-BC91-8FC1-4B0C-7040E53D6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corpus linguistics?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B541CC-4804-CF2D-F76A-D83EDFE9F9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F2EDB9-F796-5F43-815C-ABD90F54B96B}" type="slidenum">
              <a:rPr lang="en-GB" smtClean="0"/>
              <a:t>4</a:t>
            </a:fld>
            <a:endParaRPr lang="en-GB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8EF47C-1C4D-937B-8239-358168E8151B}"/>
              </a:ext>
            </a:extLst>
          </p:cNvPr>
          <p:cNvSpPr txBox="1">
            <a:spLocks/>
          </p:cNvSpPr>
          <p:nvPr/>
        </p:nvSpPr>
        <p:spPr>
          <a:xfrm>
            <a:off x="1411061" y="1437069"/>
            <a:ext cx="2977116" cy="4525963"/>
          </a:xfrm>
          <a:prstGeom prst="rect">
            <a:avLst/>
          </a:prstGeom>
        </p:spPr>
        <p:txBody>
          <a:bodyPr anchor="ctr"/>
          <a:lstStyle>
            <a:lvl1pPr marL="236538" indent="-276225" algn="l" defTabSz="457200" rtl="0" eaLnBrk="1" fontAlgn="base" hangingPunct="1">
              <a:lnSpc>
                <a:spcPts val="2400"/>
              </a:lnSpc>
              <a:spcBef>
                <a:spcPts val="480"/>
              </a:spcBef>
              <a:spcAft>
                <a:spcPct val="0"/>
              </a:spcAft>
              <a:buClr>
                <a:srgbClr val="003366"/>
              </a:buClr>
              <a:buSzPct val="100000"/>
              <a:buFont typeface="Lucida Grande" charset="0"/>
              <a:buChar char="●"/>
              <a:defRPr sz="2000" kern="1200">
                <a:solidFill>
                  <a:schemeClr val="tx1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1pPr>
            <a:lvl2pPr marL="630238" indent="-273050" algn="l" defTabSz="457200" rtl="0" eaLnBrk="1" fontAlgn="base" hangingPunct="1">
              <a:lnSpc>
                <a:spcPts val="2200"/>
              </a:lnSpc>
              <a:spcBef>
                <a:spcPts val="432"/>
              </a:spcBef>
              <a:spcAft>
                <a:spcPct val="0"/>
              </a:spcAft>
              <a:buClr>
                <a:srgbClr val="003366"/>
              </a:buClr>
              <a:buSzPct val="80000"/>
              <a:buFont typeface="Lucida Grande" charset="0"/>
              <a:buChar char="●"/>
              <a:tabLst/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2pPr>
            <a:lvl3pPr marL="939800" indent="-215900" algn="l" defTabSz="457200" rtl="0" eaLnBrk="1" fontAlgn="base" hangingPunct="1">
              <a:lnSpc>
                <a:spcPts val="2000"/>
              </a:lnSpc>
              <a:spcBef>
                <a:spcPts val="384"/>
              </a:spcBef>
              <a:spcAft>
                <a:spcPct val="0"/>
              </a:spcAft>
              <a:buClr>
                <a:srgbClr val="003366"/>
              </a:buClr>
              <a:buSzPct val="64000"/>
              <a:buFont typeface="Lucida Grande" charset="0"/>
              <a:buChar char="●"/>
              <a:tabLst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3pPr>
            <a:lvl4pPr marL="1203325" indent="-215900" algn="l" defTabSz="457200" rtl="0" eaLnBrk="1" fontAlgn="base" hangingPunct="1">
              <a:lnSpc>
                <a:spcPts val="2000"/>
              </a:lnSpc>
              <a:spcBef>
                <a:spcPts val="384"/>
              </a:spcBef>
              <a:spcAft>
                <a:spcPct val="0"/>
              </a:spcAft>
              <a:buClr>
                <a:srgbClr val="003366"/>
              </a:buClr>
              <a:buSzPct val="64000"/>
              <a:buFont typeface="Lucida Grande" charset="0"/>
              <a:buChar char="●"/>
              <a:tabLst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4pPr>
            <a:lvl5pPr marL="1466850" indent="-215900" algn="l" defTabSz="457200" rtl="0" eaLnBrk="1" fontAlgn="base" hangingPunct="1">
              <a:lnSpc>
                <a:spcPts val="2000"/>
              </a:lnSpc>
              <a:spcBef>
                <a:spcPts val="384"/>
              </a:spcBef>
              <a:spcAft>
                <a:spcPct val="0"/>
              </a:spcAft>
              <a:buClr>
                <a:srgbClr val="003366"/>
              </a:buClr>
              <a:buSzPct val="64000"/>
              <a:buFont typeface="Lucida Grande" charset="0"/>
              <a:buChar char="●"/>
              <a:tabLst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ＭＳ Ｐゴシック" charset="0"/>
                <a:cs typeface="Calibri" panose="020F050202020403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Lucida Grande" charset="0"/>
              <a:buNone/>
            </a:pPr>
            <a:r>
              <a:rPr lang="en-US" sz="3200" dirty="0"/>
              <a:t>In a nutshell …</a:t>
            </a:r>
          </a:p>
          <a:p>
            <a:pPr marL="0" indent="0">
              <a:lnSpc>
                <a:spcPct val="100000"/>
              </a:lnSpc>
              <a:buFont typeface="Lucida Grande" charset="0"/>
              <a:buNone/>
            </a:pPr>
            <a:endParaRPr lang="en-US" sz="1400" dirty="0"/>
          </a:p>
          <a:p>
            <a:pPr marL="0" indent="0">
              <a:lnSpc>
                <a:spcPct val="100000"/>
              </a:lnSpc>
              <a:buFont typeface="Lucida Grande" charset="0"/>
              <a:buNone/>
            </a:pPr>
            <a:r>
              <a:rPr lang="en-US" sz="2800" dirty="0"/>
              <a:t>The </a:t>
            </a:r>
            <a:r>
              <a:rPr lang="en-US" sz="2800" dirty="0">
                <a:solidFill>
                  <a:schemeClr val="accent2"/>
                </a:solidFill>
              </a:rPr>
              <a:t>empirical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accent2"/>
                </a:solidFill>
              </a:rPr>
              <a:t>scientific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accent2"/>
                </a:solidFill>
              </a:rPr>
              <a:t>study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/>
              <a:t>of </a:t>
            </a:r>
            <a:r>
              <a:rPr lang="en-US" sz="2800" dirty="0">
                <a:solidFill>
                  <a:schemeClr val="accent2"/>
                </a:solidFill>
              </a:rPr>
              <a:t>language</a:t>
            </a:r>
            <a:br>
              <a:rPr lang="en-US" sz="2800" dirty="0"/>
            </a:br>
            <a:r>
              <a:rPr lang="en-US" sz="2800" dirty="0"/>
              <a:t>based on</a:t>
            </a:r>
            <a:br>
              <a:rPr lang="en-US" sz="2800" dirty="0"/>
            </a:br>
            <a:r>
              <a:rPr lang="en-US" sz="2800" dirty="0">
                <a:solidFill>
                  <a:schemeClr val="accent2"/>
                </a:solidFill>
              </a:rPr>
              <a:t>authentic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accent2"/>
                </a:solidFill>
              </a:rPr>
              <a:t>samples</a:t>
            </a:r>
            <a:r>
              <a:rPr lang="en-US" sz="2800" dirty="0"/>
              <a:t> of </a:t>
            </a:r>
            <a:r>
              <a:rPr lang="en-US" sz="2800" dirty="0">
                <a:solidFill>
                  <a:schemeClr val="accent2"/>
                </a:solidFill>
              </a:rPr>
              <a:t>language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accent2"/>
                </a:solidFill>
              </a:rPr>
              <a:t>use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9658102-5EB9-6D17-F4D7-1947547C3929}"/>
              </a:ext>
            </a:extLst>
          </p:cNvPr>
          <p:cNvGrpSpPr/>
          <p:nvPr/>
        </p:nvGrpSpPr>
        <p:grpSpPr>
          <a:xfrm>
            <a:off x="5341089" y="1371600"/>
            <a:ext cx="5035351" cy="4983162"/>
            <a:chOff x="3774558" y="1417638"/>
            <a:chExt cx="5035351" cy="498316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E3408E7-9C62-327C-E767-37CA824DF6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74558" y="1417638"/>
              <a:ext cx="4789012" cy="4983162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17A32AF-B1F6-B386-37CB-D41F51232650}"/>
                </a:ext>
              </a:extLst>
            </p:cNvPr>
            <p:cNvSpPr txBox="1"/>
            <p:nvPr/>
          </p:nvSpPr>
          <p:spPr>
            <a:xfrm rot="16200000">
              <a:off x="7359444" y="4950334"/>
              <a:ext cx="265471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dirty="0">
                  <a:solidFill>
                    <a:schemeClr val="accent4"/>
                  </a:solidFill>
                </a:rPr>
                <a:t>https://</a:t>
              </a:r>
              <a:r>
                <a:rPr lang="en-US" sz="1600" dirty="0" err="1">
                  <a:solidFill>
                    <a:schemeClr val="accent4"/>
                  </a:solidFill>
                </a:rPr>
                <a:t>xkcd.com</a:t>
              </a:r>
              <a:r>
                <a:rPr lang="en-US" sz="1600" dirty="0">
                  <a:solidFill>
                    <a:schemeClr val="accent4"/>
                  </a:solidFill>
                </a:rPr>
                <a:t>/2122/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80034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GB"/>
              <a:t>Sentence alignment for parallel corpora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300FAA-45AD-9EBA-349F-3AFCF8828D4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7A9D786D-2903-024A-A059-50B64A4B14F4}" type="slidenum">
              <a:rPr lang="de-DE">
                <a:solidFill>
                  <a:srgbClr val="000000"/>
                </a:solidFill>
                <a:ea typeface="Osaka"/>
                <a:cs typeface="Osaka"/>
              </a:rPr>
              <a:pPr>
                <a:defRPr/>
              </a:pPr>
              <a:t>40</a:t>
            </a:fld>
            <a:endParaRPr lang="de-DE">
              <a:solidFill>
                <a:srgbClr val="000000"/>
              </a:solidFill>
              <a:ea typeface="Osaka"/>
              <a:cs typeface="Osaka"/>
            </a:endParaRPr>
          </a:p>
        </p:txBody>
      </p:sp>
      <p:graphicFrame>
        <p:nvGraphicFramePr>
          <p:cNvPr id="75923" name="Group 147"/>
          <p:cNvGraphicFramePr>
            <a:graphicFrameLocks noGrp="1"/>
          </p:cNvGraphicFramePr>
          <p:nvPr>
            <p:ph type="tbl" idx="4294967295"/>
          </p:nvPr>
        </p:nvGraphicFramePr>
        <p:xfrm>
          <a:off x="2171700" y="1462548"/>
          <a:ext cx="7848600" cy="4632326"/>
        </p:xfrm>
        <a:graphic>
          <a:graphicData uri="http://schemas.openxmlformats.org/drawingml/2006/table">
            <a:tbl>
              <a:tblPr/>
              <a:tblGrid>
                <a:gridCol w="3924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4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1386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Das stört mich keineswegs, ich halte das für eine gute Initiative, aber wiederum ist Europa nicht zur Stelle.</a:t>
                      </a:r>
                    </a:p>
                  </a:txBody>
                  <a:tcPr marT="45726" marB="45726" horzOverflow="overflow">
                    <a:lnL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That is no problem for me. </a:t>
                      </a:r>
                    </a:p>
                  </a:txBody>
                  <a:tcPr marT="45726" marB="45726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16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I think it is a good initiative, but again Europe is absent.</a:t>
                      </a:r>
                    </a:p>
                  </a:txBody>
                  <a:tcPr marT="45726" marB="45726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016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Es darf nicht wieder geschehen!</a:t>
                      </a:r>
                    </a:p>
                  </a:txBody>
                  <a:tcPr marT="45726" marB="45726" horzOverflow="overflow">
                    <a:lnL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It should not happen again, Mr President.</a:t>
                      </a:r>
                    </a:p>
                  </a:txBody>
                  <a:tcPr marT="45726" marB="45726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45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Meine Fraktion verlangt, daß die italienische Präsidentschaft hier vor uns erklärt, welche Rolle sie spielt.</a:t>
                      </a:r>
                    </a:p>
                  </a:txBody>
                  <a:tcPr marT="45726" marB="45726" horzOverflow="overflow">
                    <a:lnL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My Group wants the Italian presidency to come here and explain what its role is. </a:t>
                      </a:r>
                    </a:p>
                  </a:txBody>
                  <a:tcPr marT="45726" marB="45726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016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Herr Präsident, liebe Kolleginnen und Kollegen!</a:t>
                      </a:r>
                    </a:p>
                  </a:txBody>
                  <a:tcPr marT="45726" marB="45726" horzOverflow="overflow">
                    <a:lnL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Mr President, ladies and gentlemen, I think it is important that we should  discuss the situation in the Middle East this week. </a:t>
                      </a:r>
                    </a:p>
                  </a:txBody>
                  <a:tcPr marT="45726" marB="45726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145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Ich halte es für wichtig, daß wir diese Woche über die Situation im Nahen Osten reden. </a:t>
                      </a:r>
                    </a:p>
                  </a:txBody>
                  <a:tcPr marT="45726" marB="45726" horzOverflow="overflow">
                    <a:lnL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138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Darin sind wir uns alle einig.</a:t>
                      </a:r>
                    </a:p>
                  </a:txBody>
                  <a:tcPr marT="45726" marB="45726" horzOverflow="overflow">
                    <a:lnL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We all agree on that.</a:t>
                      </a:r>
                    </a:p>
                  </a:txBody>
                  <a:tcPr marT="45726" marB="45726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37112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Sentence alignment: bitext map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5776BFC-1F87-663E-AE85-BFBA7287E22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7A9D786D-2903-024A-A059-50B64A4B14F4}" type="slidenum">
              <a:rPr lang="de-DE">
                <a:solidFill>
                  <a:srgbClr val="000000"/>
                </a:solidFill>
                <a:ea typeface="Osaka"/>
                <a:cs typeface="Osaka"/>
              </a:rPr>
              <a:pPr>
                <a:defRPr/>
              </a:pPr>
              <a:t>41</a:t>
            </a:fld>
            <a:endParaRPr lang="de-DE">
              <a:solidFill>
                <a:srgbClr val="000000"/>
              </a:solidFill>
              <a:ea typeface="Osaka"/>
              <a:cs typeface="Osaka"/>
            </a:endParaRPr>
          </a:p>
        </p:txBody>
      </p:sp>
      <p:graphicFrame>
        <p:nvGraphicFramePr>
          <p:cNvPr id="80110" name="Group 238"/>
          <p:cNvGraphicFramePr>
            <a:graphicFrameLocks noGrp="1"/>
          </p:cNvGraphicFramePr>
          <p:nvPr>
            <p:ph type="tbl" idx="4294967295"/>
          </p:nvPr>
        </p:nvGraphicFramePr>
        <p:xfrm>
          <a:off x="3700462" y="1329531"/>
          <a:ext cx="4791075" cy="4198938"/>
        </p:xfrm>
        <a:graphic>
          <a:graphicData uri="http://schemas.openxmlformats.org/drawingml/2006/table">
            <a:tbl>
              <a:tblPr/>
              <a:tblGrid>
                <a:gridCol w="6842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42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42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421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421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42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00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E6</a:t>
                      </a: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  <a:sym typeface="Wingdings" charset="0"/>
                        </a:rPr>
                        <a:t></a:t>
                      </a: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0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E5</a:t>
                      </a: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  <a:sym typeface="Wingdings" charset="0"/>
                        </a:rPr>
                        <a:t></a:t>
                      </a: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  <a:sym typeface="Wingdings" charset="0"/>
                        </a:rPr>
                        <a:t></a:t>
                      </a: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0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E4</a:t>
                      </a: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  <a:sym typeface="Wingdings" charset="0"/>
                        </a:rPr>
                        <a:t></a:t>
                      </a: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84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E3</a:t>
                      </a: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  <a:sym typeface="Wingdings" charset="0"/>
                        </a:rPr>
                        <a:t></a:t>
                      </a: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0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E2</a:t>
                      </a: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  <a:sym typeface="Wingdings" charset="0"/>
                        </a:rPr>
                        <a:t></a:t>
                      </a:r>
                    </a:p>
                  </a:txBody>
                  <a:tcPr anchor="ctr" horzOverflow="overflow">
                    <a:lnL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0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E1</a:t>
                      </a: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  <a:sym typeface="Wingdings" charset="0"/>
                        </a:rPr>
                        <a:t></a:t>
                      </a:r>
                      <a:endParaRPr kumimoji="0" lang="en-GB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00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D1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D2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D3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D4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D5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D6</a:t>
                      </a:r>
                    </a:p>
                  </a:txBody>
                  <a:tcPr horzOverflow="overflow">
                    <a:lnL>
                      <a:noFill/>
                    </a:lnL>
                    <a:lnR cap="flat">
                      <a:noFill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680860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Sentence alignment as similarity search</a:t>
            </a:r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B70557-C2C5-A43D-B71B-27921A4F5DF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7A9D786D-2903-024A-A059-50B64A4B14F4}" type="slidenum">
              <a:rPr lang="de-DE">
                <a:solidFill>
                  <a:srgbClr val="000000"/>
                </a:solidFill>
                <a:ea typeface="Osaka"/>
                <a:cs typeface="Osaka"/>
              </a:rPr>
              <a:pPr>
                <a:defRPr/>
              </a:pPr>
              <a:t>42</a:t>
            </a:fld>
            <a:endParaRPr lang="de-DE">
              <a:solidFill>
                <a:srgbClr val="000000"/>
              </a:solidFill>
              <a:ea typeface="Osaka"/>
              <a:cs typeface="Osaka"/>
            </a:endParaRPr>
          </a:p>
        </p:txBody>
      </p:sp>
      <p:graphicFrame>
        <p:nvGraphicFramePr>
          <p:cNvPr id="80110" name="Group 238"/>
          <p:cNvGraphicFramePr>
            <a:graphicFrameLocks noGrp="1"/>
          </p:cNvGraphicFramePr>
          <p:nvPr>
            <p:ph type="tbl" idx="4294967295"/>
          </p:nvPr>
        </p:nvGraphicFramePr>
        <p:xfrm>
          <a:off x="3700462" y="1329531"/>
          <a:ext cx="4791075" cy="4198938"/>
        </p:xfrm>
        <a:graphic>
          <a:graphicData uri="http://schemas.openxmlformats.org/drawingml/2006/table">
            <a:tbl>
              <a:tblPr/>
              <a:tblGrid>
                <a:gridCol w="6842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42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42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421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421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42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00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E6</a:t>
                      </a: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65000"/>
                              <a:lumOff val="35000"/>
                            </a:srgbClr>
                          </a:solidFill>
                          <a:effectLst/>
                          <a:uLnTx/>
                          <a:uFillTx/>
                          <a:latin typeface="Arial" charset="0"/>
                          <a:ea typeface="Osaka" charset="0"/>
                          <a:cs typeface="Osaka" charset="0"/>
                          <a:sym typeface="Wingdings" charset="0"/>
                        </a:rPr>
                        <a:t></a:t>
                      </a: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  <a:sym typeface="Wingdings" charset="0"/>
                        </a:rPr>
                        <a:t></a:t>
                      </a: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0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E5</a:t>
                      </a: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effectLst/>
                          <a:uLnTx/>
                          <a:uFillTx/>
                          <a:latin typeface="Arial" charset="0"/>
                          <a:ea typeface="Osaka" charset="0"/>
                          <a:cs typeface="Osaka" charset="0"/>
                          <a:sym typeface="Wingdings" charset="0"/>
                        </a:rPr>
                        <a:t></a:t>
                      </a:r>
                      <a:endParaRPr kumimoji="0" lang="en-US" sz="2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2">
                            <a:lumMod val="60000"/>
                            <a:lumOff val="40000"/>
                          </a:schemeClr>
                        </a:solidFill>
                        <a:effectLst/>
                        <a:uLnTx/>
                        <a:uFillTx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  <a:sym typeface="Wingdings" charset="0"/>
                        </a:rPr>
                        <a:t></a:t>
                      </a: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  <a:sym typeface="Wingdings" charset="0"/>
                        </a:rPr>
                        <a:t></a:t>
                      </a: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0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E4</a:t>
                      </a: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  <a:sym typeface="Wingdings" charset="0"/>
                        </a:rPr>
                        <a:t></a:t>
                      </a: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effectLst/>
                          <a:uLnTx/>
                          <a:uFillTx/>
                          <a:latin typeface="Arial" charset="0"/>
                          <a:ea typeface="Osaka" charset="0"/>
                          <a:cs typeface="Osaka" charset="0"/>
                          <a:sym typeface="Wingdings" charset="0"/>
                        </a:rPr>
                        <a:t></a:t>
                      </a: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2">
                            <a:lumMod val="60000"/>
                            <a:lumOff val="40000"/>
                          </a:schemeClr>
                        </a:solidFill>
                        <a:effectLst/>
                        <a:uLnTx/>
                        <a:uFillTx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84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E3</a:t>
                      </a: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  <a:sym typeface="Wingdings" charset="0"/>
                        </a:rPr>
                        <a:t></a:t>
                      </a: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50000"/>
                              <a:lumOff val="50000"/>
                            </a:srgbClr>
                          </a:solidFill>
                          <a:effectLst/>
                          <a:uLnTx/>
                          <a:uFillTx/>
                          <a:latin typeface="Arial" charset="0"/>
                          <a:ea typeface="Osaka" charset="0"/>
                          <a:cs typeface="Osaka" charset="0"/>
                          <a:sym typeface="Wingdings" charset="0"/>
                        </a:rPr>
                        <a:t></a:t>
                      </a:r>
                      <a:endParaRPr kumimoji="0" lang="en-US" sz="2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0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E2</a:t>
                      </a: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  <a:sym typeface="Wingdings" charset="0"/>
                        </a:rPr>
                        <a:t></a:t>
                      </a:r>
                    </a:p>
                  </a:txBody>
                  <a:tcPr anchor="ctr" horzOverflow="overflow">
                    <a:lnL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50000"/>
                              <a:lumOff val="50000"/>
                            </a:srgbClr>
                          </a:solidFill>
                          <a:effectLst/>
                          <a:uLnTx/>
                          <a:uFillTx/>
                          <a:latin typeface="Arial" charset="0"/>
                          <a:ea typeface="Osaka" charset="0"/>
                          <a:cs typeface="Osaka" charset="0"/>
                          <a:sym typeface="Wingdings" charset="0"/>
                        </a:rPr>
                        <a:t></a:t>
                      </a:r>
                      <a:endParaRPr kumimoji="0" lang="en-US" sz="2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0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E1</a:t>
                      </a: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  <a:sym typeface="Wingdings" charset="0"/>
                        </a:rPr>
                        <a:t></a:t>
                      </a:r>
                      <a:endParaRPr kumimoji="0" lang="en-GB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7F7F7F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Arial" charset="0"/>
                          <a:ea typeface="Osaka" charset="0"/>
                          <a:cs typeface="Osaka" charset="0"/>
                          <a:sym typeface="Wingdings" charset="0"/>
                        </a:rPr>
                        <a:t></a:t>
                      </a: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65000"/>
                              <a:lumOff val="35000"/>
                            </a:srgbClr>
                          </a:solidFill>
                          <a:effectLst/>
                          <a:uLnTx/>
                          <a:uFillTx/>
                          <a:latin typeface="Arial" charset="0"/>
                          <a:ea typeface="Osaka" charset="0"/>
                          <a:cs typeface="Osaka" charset="0"/>
                          <a:sym typeface="Wingdings" charset="0"/>
                        </a:rPr>
                        <a:t></a:t>
                      </a:r>
                    </a:p>
                  </a:txBody>
                  <a:tcPr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00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Osaka" charset="0"/>
                        <a:cs typeface="Osaka" charset="0"/>
                      </a:endParaRPr>
                    </a:p>
                  </a:txBody>
                  <a:tcPr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D1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D2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D3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D4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D5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Osaka" charset="0"/>
                          <a:cs typeface="Osaka" charset="0"/>
                        </a:rPr>
                        <a:t>D6</a:t>
                      </a:r>
                    </a:p>
                  </a:txBody>
                  <a:tcPr horzOverflow="overflow">
                    <a:lnL>
                      <a:noFill/>
                    </a:lnL>
                    <a:lnR cap="flat">
                      <a:noFill/>
                    </a:lnR>
                    <a:lnT w="38100" cap="flat" cmpd="sng" algn="ctr">
                      <a:solidFill>
                        <a:srgbClr val="4C4C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7794161"/>
      </p:ext>
    </p:extLst>
  </p:cSld>
  <p:clrMapOvr>
    <a:masterClrMapping/>
  </p:clrMapOvr>
  <p:transition spd="slow">
    <p:split orient="vert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Sentence alignment as similarity search</a:t>
            </a:r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BCE219-F798-9C9A-BD4B-3D790A458D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7239A65E-9174-E147-BFFC-F3AB4B4FF47F}" type="slidenum">
              <a:rPr lang="de-DE"/>
              <a:pPr>
                <a:defRPr/>
              </a:pPr>
              <a:t>43</a:t>
            </a:fld>
            <a:endParaRPr lang="de-DE"/>
          </a:p>
        </p:txBody>
      </p:sp>
      <p:pic>
        <p:nvPicPr>
          <p:cNvPr id="12290" name="Picture 3" descr="bitext_noisy_diagonal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50436"/>
          <a:stretch/>
        </p:blipFill>
        <p:spPr bwMode="auto">
          <a:xfrm>
            <a:off x="786580" y="1162006"/>
            <a:ext cx="5103999" cy="5043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 descr="bitext_noisy_diagonal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65"/>
          <a:stretch/>
        </p:blipFill>
        <p:spPr bwMode="auto">
          <a:xfrm>
            <a:off x="6490374" y="1162006"/>
            <a:ext cx="5193627" cy="5043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67704529"/>
      </p:ext>
    </p:extLst>
  </p:cSld>
  <p:clrMapOvr>
    <a:masterClrMapping/>
  </p:clrMapOvr>
  <p:transition spd="med">
    <p:wheel spokes="8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65C2AB-DCEE-39C0-13A9-8987C74E7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Thank you </a:t>
            </a:r>
            <a:r>
              <a:rPr lang="en-US" sz="5400" dirty="0">
                <a:solidFill>
                  <a:schemeClr val="accent5">
                    <a:lumMod val="75000"/>
                  </a:schemeClr>
                </a:solidFill>
              </a:rPr>
              <a:t>for listening!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5DF768-14A4-9316-2951-E6423FB32A2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90338" y="6408738"/>
            <a:ext cx="601662" cy="449262"/>
          </a:xfrm>
        </p:spPr>
        <p:txBody>
          <a:bodyPr/>
          <a:lstStyle/>
          <a:p>
            <a:pPr>
              <a:defRPr/>
            </a:pPr>
            <a:fld id="{7239A65E-9174-E147-BFFC-F3AB4B4FF47F}" type="slidenum">
              <a:rPr lang="de-DE" smtClean="0"/>
              <a:pPr>
                <a:defRPr/>
              </a:pPr>
              <a:t>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9283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corpus linguistics?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/>
              <a:t>Corpus linguistics as a </a:t>
            </a:r>
            <a:r>
              <a:rPr lang="en-US" sz="2400">
                <a:solidFill>
                  <a:schemeClr val="accent2"/>
                </a:solidFill>
              </a:rPr>
              <a:t>methodology</a:t>
            </a:r>
          </a:p>
          <a:p>
            <a:pPr lvl="1"/>
            <a:r>
              <a:rPr lang="en-US" sz="2000"/>
              <a:t>(one form of) empirical evidence</a:t>
            </a:r>
            <a:br>
              <a:rPr lang="en-US" sz="2000"/>
            </a:br>
            <a:r>
              <a:rPr lang="en-US" sz="2000"/>
              <a:t>for linguistic research</a:t>
            </a:r>
          </a:p>
          <a:p>
            <a:pPr lvl="1"/>
            <a:r>
              <a:rPr lang="en-US" sz="2000"/>
              <a:t>corpus design &amp; practical aspects</a:t>
            </a:r>
          </a:p>
          <a:p>
            <a:pPr lvl="1"/>
            <a:r>
              <a:rPr lang="en-US" sz="2000"/>
              <a:t>development of software tools</a:t>
            </a:r>
          </a:p>
          <a:p>
            <a:pPr lvl="1"/>
            <a:r>
              <a:rPr lang="en-US" sz="2000"/>
              <a:t>quantitative analysis techniques,</a:t>
            </a:r>
            <a:br>
              <a:rPr lang="en-US" sz="2000"/>
            </a:br>
            <a:r>
              <a:rPr lang="en-US" sz="2000"/>
              <a:t>often in terms of frequency comparison</a:t>
            </a:r>
          </a:p>
          <a:p>
            <a:pPr lvl="1"/>
            <a:endParaRPr lang="en-US" sz="2000"/>
          </a:p>
          <a:p>
            <a:r>
              <a:rPr lang="en-US" sz="2400"/>
              <a:t>Corpus linguistics as </a:t>
            </a:r>
            <a:r>
              <a:rPr lang="en-US" sz="2400">
                <a:solidFill>
                  <a:schemeClr val="accent2"/>
                </a:solidFill>
              </a:rPr>
              <a:t>discipline</a:t>
            </a:r>
          </a:p>
          <a:p>
            <a:pPr lvl="1"/>
            <a:r>
              <a:rPr lang="en-US" sz="2000"/>
              <a:t>concordance, collocations, keywords</a:t>
            </a:r>
          </a:p>
          <a:p>
            <a:pPr lvl="1"/>
            <a:r>
              <a:rPr lang="en-US" sz="2000"/>
              <a:t>language in use, not language as system</a:t>
            </a:r>
          </a:p>
          <a:p>
            <a:pPr lvl="1"/>
            <a:r>
              <a:rPr lang="en-US" sz="2000"/>
              <a:t>language as a medium ➞ applied CL</a:t>
            </a:r>
          </a:p>
          <a:p>
            <a:pPr lvl="1"/>
            <a:r>
              <a:rPr lang="en-US" sz="2000"/>
              <a:t>typical research topics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Corpus-</a:t>
            </a:r>
            <a:r>
              <a:rPr lang="en-US" sz="2400" dirty="0">
                <a:solidFill>
                  <a:schemeClr val="accent2"/>
                </a:solidFill>
              </a:rPr>
              <a:t>based</a:t>
            </a:r>
            <a:r>
              <a:rPr lang="en-US" sz="2400" dirty="0"/>
              <a:t> research</a:t>
            </a:r>
          </a:p>
          <a:p>
            <a:pPr lvl="1"/>
            <a:r>
              <a:rPr lang="en-US" sz="2000" dirty="0"/>
              <a:t>verification of hypotheses and</a:t>
            </a:r>
            <a:br>
              <a:rPr lang="en-US" sz="2000" dirty="0"/>
            </a:br>
            <a:r>
              <a:rPr lang="en-US" sz="2000" dirty="0"/>
              <a:t>theoretical predictions</a:t>
            </a:r>
          </a:p>
          <a:p>
            <a:pPr lvl="1"/>
            <a:r>
              <a:rPr lang="en-US" sz="2000" dirty="0"/>
              <a:t>compilation of </a:t>
            </a:r>
            <a:r>
              <a:rPr lang="en-US" sz="2000" dirty="0" err="1"/>
              <a:t>specialised</a:t>
            </a:r>
            <a:r>
              <a:rPr lang="en-US" sz="2000" dirty="0"/>
              <a:t> corpora</a:t>
            </a:r>
          </a:p>
          <a:p>
            <a:pPr lvl="1"/>
            <a:r>
              <a:rPr lang="en-US" sz="2000" dirty="0"/>
              <a:t>exploration of specific constructions</a:t>
            </a:r>
          </a:p>
          <a:p>
            <a:pPr lvl="1"/>
            <a:r>
              <a:rPr lang="en-US" sz="2000" dirty="0"/>
              <a:t>statistical significance of differences,</a:t>
            </a:r>
            <a:br>
              <a:rPr lang="en-US" sz="2000" dirty="0"/>
            </a:br>
            <a:r>
              <a:rPr lang="en-US" sz="2000" dirty="0"/>
              <a:t>data analysis as discovery procedure</a:t>
            </a:r>
          </a:p>
          <a:p>
            <a:pPr lvl="1"/>
            <a:endParaRPr lang="en-US" sz="2000" dirty="0"/>
          </a:p>
          <a:p>
            <a:r>
              <a:rPr lang="en-US" sz="2400" dirty="0"/>
              <a:t>Corpus-</a:t>
            </a:r>
            <a:r>
              <a:rPr lang="en-US" sz="2400" dirty="0">
                <a:solidFill>
                  <a:schemeClr val="accent2"/>
                </a:solidFill>
              </a:rPr>
              <a:t>driven</a:t>
            </a:r>
            <a:r>
              <a:rPr lang="en-US" sz="2400" dirty="0"/>
              <a:t> research</a:t>
            </a:r>
          </a:p>
          <a:p>
            <a:pPr lvl="1"/>
            <a:r>
              <a:rPr lang="en-US" sz="2000" dirty="0"/>
              <a:t>“trust the text” (Sinclair 2004)</a:t>
            </a:r>
          </a:p>
          <a:p>
            <a:pPr lvl="1"/>
            <a:r>
              <a:rPr lang="en-US" sz="2000" dirty="0"/>
              <a:t>purely empirical, inductive, </a:t>
            </a:r>
            <a:r>
              <a:rPr lang="en-US" sz="2000" dirty="0" err="1"/>
              <a:t>contextualised</a:t>
            </a:r>
            <a:endParaRPr lang="en-US" sz="2000" dirty="0"/>
          </a:p>
          <a:p>
            <a:pPr lvl="1"/>
            <a:r>
              <a:rPr lang="en-US" sz="2000" dirty="0"/>
              <a:t>socio-political discourses &amp; rhetoric</a:t>
            </a:r>
          </a:p>
          <a:p>
            <a:pPr lvl="1"/>
            <a:r>
              <a:rPr lang="en-US" sz="2000" dirty="0"/>
              <a:t>sociolinguistic &amp; functional aspects</a:t>
            </a:r>
            <a:br>
              <a:rPr lang="en-US" sz="2000" dirty="0"/>
            </a:br>
            <a:r>
              <a:rPr lang="en-US" sz="2000" dirty="0"/>
              <a:t>language variation</a:t>
            </a:r>
            <a:br>
              <a:rPr lang="en-US" sz="2000" dirty="0"/>
            </a:br>
            <a:r>
              <a:rPr lang="en-US" sz="2000" dirty="0"/>
              <a:t>computational lexicography</a:t>
            </a:r>
            <a:br>
              <a:rPr lang="en-US" sz="2000" dirty="0"/>
            </a:br>
            <a:r>
              <a:rPr lang="en-US" sz="2000" dirty="0"/>
              <a:t>language pedagogy (➞ CALL)</a:t>
            </a:r>
            <a:br>
              <a:rPr lang="en-US" sz="2000" dirty="0"/>
            </a:br>
            <a:r>
              <a:rPr lang="en-US" sz="2000" dirty="0"/>
              <a:t>…</a:t>
            </a:r>
          </a:p>
          <a:p>
            <a:pPr lvl="1"/>
            <a:endParaRPr lang="en-US" sz="2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5B28C3-94D3-DADC-2C86-76D9CEA5035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91C3B93-11C6-2842-BA41-19F5595F3C42}" type="slidenum">
              <a:rPr lang="de-DE"/>
              <a:pPr>
                <a:defRPr/>
              </a:pPr>
              <a:t>5</a:t>
            </a:fld>
            <a:endParaRPr lang="de-D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CCD159D-C9F4-F003-E92B-67CEE2BA781A}"/>
              </a:ext>
            </a:extLst>
          </p:cNvPr>
          <p:cNvSpPr/>
          <p:nvPr/>
        </p:nvSpPr>
        <p:spPr>
          <a:xfrm>
            <a:off x="331303" y="830811"/>
            <a:ext cx="5168349" cy="2453690"/>
          </a:xfrm>
          <a:prstGeom prst="rect">
            <a:avLst/>
          </a:prstGeom>
          <a:noFill/>
          <a:ln w="508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dirty="0" err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3261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6" grpId="0" uiExpand="1" build="p"/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Corpus linguistics vs. Theoretical linguistics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975" indent="0">
              <a:spcAft>
                <a:spcPts val="300"/>
              </a:spcAft>
              <a:buNone/>
            </a:pPr>
            <a:r>
              <a:rPr lang="en-US" sz="2200" b="1">
                <a:solidFill>
                  <a:schemeClr val="tx2"/>
                </a:solidFill>
              </a:rPr>
              <a:t>Corpus linguistics</a:t>
            </a:r>
          </a:p>
          <a:p>
            <a:pPr>
              <a:spcAft>
                <a:spcPts val="300"/>
              </a:spcAft>
            </a:pPr>
            <a:r>
              <a:rPr lang="en-US" sz="2200"/>
              <a:t>long tradition in esp. British linguistics</a:t>
            </a:r>
            <a:br>
              <a:rPr lang="en-US" sz="2200"/>
            </a:br>
            <a:r>
              <a:rPr lang="en-US" sz="2200"/>
              <a:t>since 1950s (Quirk, Firth, Sinclair, Leech, …)</a:t>
            </a:r>
          </a:p>
          <a:p>
            <a:pPr>
              <a:spcAft>
                <a:spcPts val="300"/>
              </a:spcAft>
            </a:pPr>
            <a:r>
              <a:rPr lang="en-US" sz="2200"/>
              <a:t>based on corpus data,</a:t>
            </a:r>
            <a:br>
              <a:rPr lang="en-US" sz="2200"/>
            </a:br>
            <a:r>
              <a:rPr lang="en-US" sz="2200"/>
              <a:t>i.e. authentic language use</a:t>
            </a:r>
          </a:p>
          <a:p>
            <a:pPr>
              <a:spcAft>
                <a:spcPts val="300"/>
              </a:spcAft>
            </a:pPr>
            <a:r>
              <a:rPr lang="en-US" sz="2200"/>
              <a:t>empiricist / inductive</a:t>
            </a:r>
          </a:p>
          <a:p>
            <a:pPr>
              <a:spcAft>
                <a:spcPts val="300"/>
              </a:spcAft>
            </a:pPr>
            <a:r>
              <a:rPr lang="en-US" sz="2200"/>
              <a:t>patterns &amp; preferences</a:t>
            </a:r>
          </a:p>
          <a:p>
            <a:pPr>
              <a:spcAft>
                <a:spcPts val="300"/>
              </a:spcAft>
            </a:pPr>
            <a:r>
              <a:rPr lang="en-US" sz="2200"/>
              <a:t>frequency</a:t>
            </a:r>
          </a:p>
          <a:p>
            <a:pPr>
              <a:spcAft>
                <a:spcPts val="300"/>
              </a:spcAft>
            </a:pPr>
            <a:r>
              <a:rPr lang="en-US" sz="2200"/>
              <a:t>“ordinary” language in use</a:t>
            </a:r>
          </a:p>
          <a:p>
            <a:pPr>
              <a:spcAft>
                <a:spcPts val="300"/>
              </a:spcAft>
            </a:pPr>
            <a:r>
              <a:rPr lang="en-US" sz="2200"/>
              <a:t>empirical validation of theory,</a:t>
            </a:r>
            <a:br>
              <a:rPr lang="en-US" sz="2200"/>
            </a:br>
            <a:r>
              <a:rPr lang="en-US" sz="2200"/>
              <a:t>induction of new hypotheses</a:t>
            </a:r>
          </a:p>
          <a:p>
            <a:pPr>
              <a:spcAft>
                <a:spcPts val="300"/>
              </a:spcAft>
            </a:pPr>
            <a:r>
              <a:rPr lang="en-US" sz="2200"/>
              <a:t>goals: language use, language as medium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975" indent="0">
              <a:spcAft>
                <a:spcPts val="300"/>
              </a:spcAft>
              <a:buNone/>
            </a:pPr>
            <a:r>
              <a:rPr lang="en-US" sz="2200" b="1">
                <a:solidFill>
                  <a:schemeClr val="tx2"/>
                </a:solidFill>
              </a:rPr>
              <a:t>Generative linguistics</a:t>
            </a:r>
          </a:p>
          <a:p>
            <a:pPr>
              <a:spcAft>
                <a:spcPts val="300"/>
              </a:spcAft>
            </a:pPr>
            <a:r>
              <a:rPr lang="en-US" sz="2200"/>
              <a:t>mainstream of theoretical linguistics</a:t>
            </a:r>
            <a:br>
              <a:rPr lang="en-US" sz="2200"/>
            </a:br>
            <a:r>
              <a:rPr lang="en-US" sz="2200"/>
              <a:t>since early 1960s (Chomsky 1957)</a:t>
            </a:r>
          </a:p>
          <a:p>
            <a:pPr>
              <a:spcAft>
                <a:spcPts val="300"/>
              </a:spcAft>
            </a:pPr>
            <a:r>
              <a:rPr lang="en-US" sz="2200"/>
              <a:t>based on introspection and</a:t>
            </a:r>
            <a:br>
              <a:rPr lang="en-US" sz="2200"/>
            </a:br>
            <a:r>
              <a:rPr lang="en-US" sz="2200"/>
              <a:t>grammaticality judgements</a:t>
            </a:r>
          </a:p>
          <a:p>
            <a:pPr>
              <a:spcAft>
                <a:spcPts val="300"/>
              </a:spcAft>
            </a:pPr>
            <a:r>
              <a:rPr lang="en-US" sz="2200"/>
              <a:t>rationalist / deductive</a:t>
            </a:r>
          </a:p>
          <a:p>
            <a:pPr>
              <a:spcAft>
                <a:spcPts val="300"/>
              </a:spcAft>
            </a:pPr>
            <a:r>
              <a:rPr lang="en-US" sz="2200"/>
              <a:t>rules</a:t>
            </a:r>
          </a:p>
          <a:p>
            <a:pPr>
              <a:spcAft>
                <a:spcPts val="300"/>
              </a:spcAft>
            </a:pPr>
            <a:r>
              <a:rPr lang="en-US" sz="2200"/>
              <a:t>yes / no (grammaticality)</a:t>
            </a:r>
          </a:p>
          <a:p>
            <a:pPr>
              <a:spcAft>
                <a:spcPts val="300"/>
              </a:spcAft>
            </a:pPr>
            <a:r>
              <a:rPr lang="en-US" sz="2200"/>
              <a:t>language system, border cases</a:t>
            </a:r>
          </a:p>
          <a:p>
            <a:pPr>
              <a:spcAft>
                <a:spcPts val="300"/>
              </a:spcAft>
            </a:pPr>
            <a:r>
              <a:rPr lang="en-US" sz="2200"/>
              <a:t>theory developed on basis of individual (invented) examples</a:t>
            </a:r>
          </a:p>
          <a:p>
            <a:pPr>
              <a:spcAft>
                <a:spcPts val="300"/>
              </a:spcAft>
            </a:pPr>
            <a:r>
              <a:rPr lang="en-US" sz="2200"/>
              <a:t>goal: cognitive account of language faculty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213DFE1-5C20-C37C-12AA-E0C9C12327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91C3B93-11C6-2842-BA41-19F5595F3C42}" type="slidenum">
              <a:rPr lang="de-DE"/>
              <a:pPr>
                <a:defRPr/>
              </a:pPr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2174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7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Pre-history of corpus linguistics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First corpus-based quantitative studies in late 19</a:t>
            </a:r>
            <a:r>
              <a:rPr lang="en-US" baseline="30000"/>
              <a:t>th</a:t>
            </a:r>
            <a:r>
              <a:rPr lang="en-US"/>
              <a:t> century</a:t>
            </a:r>
          </a:p>
          <a:p>
            <a:r>
              <a:rPr lang="en-US"/>
              <a:t>Orthography and frequency lists</a:t>
            </a:r>
          </a:p>
          <a:p>
            <a:pPr lvl="1"/>
            <a:r>
              <a:rPr lang="en-US"/>
              <a:t>Käding (1897): German frequency dictionary based on corpus of ca. 11 million words (manual work!)</a:t>
            </a:r>
          </a:p>
          <a:p>
            <a:r>
              <a:rPr lang="en-US"/>
              <a:t>Language acquisition</a:t>
            </a:r>
          </a:p>
          <a:p>
            <a:pPr lvl="1"/>
            <a:r>
              <a:rPr lang="en-US"/>
              <a:t>first longitudinal studies ca. 1876–1926 (parent diaries)</a:t>
            </a:r>
          </a:p>
          <a:p>
            <a:pPr lvl="1"/>
            <a:r>
              <a:rPr lang="en-US"/>
              <a:t>large cross-sectional studies ca. 1927–1957</a:t>
            </a:r>
          </a:p>
          <a:p>
            <a:r>
              <a:rPr lang="en-US"/>
              <a:t>Lexicography</a:t>
            </a:r>
          </a:p>
          <a:p>
            <a:pPr lvl="1"/>
            <a:r>
              <a:rPr lang="en-US"/>
              <a:t>Murray: several million index cards for OED (1879–1928)</a:t>
            </a:r>
          </a:p>
          <a:p>
            <a:r>
              <a:rPr lang="en-US"/>
              <a:t>Foreign language teaching</a:t>
            </a:r>
          </a:p>
          <a:p>
            <a:pPr lvl="1"/>
            <a:r>
              <a:rPr lang="en-US"/>
              <a:t>basic vocabulary, vocabulary levels, collocations (e.g. Palmer 1933)</a:t>
            </a:r>
          </a:p>
          <a:p>
            <a:r>
              <a:rPr lang="en-US"/>
              <a:t>Strucuralist language documentation</a:t>
            </a:r>
          </a:p>
          <a:p>
            <a:pPr lvl="1"/>
            <a:r>
              <a:rPr lang="en-US"/>
              <a:t>Boas (1940), J.R. Firth (1930–1955), …</a:t>
            </a:r>
          </a:p>
          <a:p>
            <a:r>
              <a:rPr lang="en-US"/>
              <a:t>Comparative philology</a:t>
            </a:r>
          </a:p>
          <a:p>
            <a:pPr lvl="1"/>
            <a:r>
              <a:rPr lang="en-US"/>
              <a:t>Eaton (1940): semantic frequency lists for English, French, German, Spanish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456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Chomsky (1957)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Rationalism (introspection) vs. empiricism (data-oriented)</a:t>
            </a:r>
          </a:p>
          <a:p>
            <a:pPr lvl="1"/>
            <a:r>
              <a:rPr lang="en-US" dirty="0"/>
              <a:t>corpus linguistics: empirical description of language patterns</a:t>
            </a:r>
          </a:p>
          <a:p>
            <a:pPr lvl="1"/>
            <a:r>
              <a:rPr lang="en-US" dirty="0"/>
              <a:t>Chomsky: explanatory theory, must be cognitively plausible</a:t>
            </a:r>
          </a:p>
          <a:p>
            <a:r>
              <a:rPr lang="en-US" dirty="0"/>
              <a:t>Competence vs. performance</a:t>
            </a:r>
          </a:p>
          <a:p>
            <a:pPr lvl="1"/>
            <a:r>
              <a:rPr lang="en-US" dirty="0"/>
              <a:t>Chomsky: corpus reflects speaker performance (with mistakes),</a:t>
            </a:r>
            <a:br>
              <a:rPr lang="en-US" dirty="0"/>
            </a:br>
            <a:r>
              <a:rPr lang="en-US" dirty="0"/>
              <a:t>empirical frequency data irrelevant for language competence</a:t>
            </a:r>
          </a:p>
          <a:p>
            <a:pPr lvl="1"/>
            <a:r>
              <a:rPr lang="en-US" dirty="0"/>
              <a:t>counter-argument: </a:t>
            </a:r>
            <a:r>
              <a:rPr lang="en-US" i="1" dirty="0"/>
              <a:t>armchair linguistics </a:t>
            </a:r>
            <a:r>
              <a:rPr lang="en-US" dirty="0"/>
              <a:t>based on invented examples</a:t>
            </a:r>
          </a:p>
          <a:p>
            <a:r>
              <a:rPr lang="en-US" dirty="0"/>
              <a:t>Representativity</a:t>
            </a:r>
          </a:p>
          <a:p>
            <a:pPr lvl="1"/>
            <a:r>
              <a:rPr lang="en-US" dirty="0"/>
              <a:t>human speakers can produce infinitely many well-formed utterances;</a:t>
            </a:r>
            <a:br>
              <a:rPr lang="en-US" dirty="0"/>
            </a:br>
            <a:r>
              <a:rPr lang="en-US" dirty="0"/>
              <a:t>even a large corpus only contains a small subset </a:t>
            </a:r>
            <a:r>
              <a:rPr lang="en-US" dirty="0">
                <a:sym typeface="Wingdings"/>
              </a:rPr>
              <a:t>➞ not representative</a:t>
            </a:r>
            <a:endParaRPr lang="en-US" dirty="0"/>
          </a:p>
          <a:p>
            <a:pPr lvl="1"/>
            <a:r>
              <a:rPr lang="en-US" dirty="0"/>
              <a:t>Chomsky: “</a:t>
            </a:r>
            <a:r>
              <a:rPr lang="en-US" dirty="0">
                <a:solidFill>
                  <a:schemeClr val="tx2"/>
                </a:solidFill>
              </a:rPr>
              <a:t>Any natural corpus will be skewed. Some sentences won't occur because they are obvious, others because they are false, …</a:t>
            </a:r>
            <a:r>
              <a:rPr lang="en-US" dirty="0"/>
              <a:t>”</a:t>
            </a:r>
          </a:p>
          <a:p>
            <a:r>
              <a:rPr lang="en-US" dirty="0"/>
              <a:t>Learnability: the poverty of stimulus argument</a:t>
            </a:r>
          </a:p>
          <a:p>
            <a:pPr lvl="1"/>
            <a:r>
              <a:rPr lang="en-US" dirty="0"/>
              <a:t>corpus data insufficient for language acquisition: no negative examples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33829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Recent history of corpus linguistics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7901" y="1008668"/>
            <a:ext cx="11156101" cy="5598609"/>
          </a:xfrm>
        </p:spPr>
        <p:txBody>
          <a:bodyPr/>
          <a:lstStyle/>
          <a:p>
            <a:r>
              <a:rPr lang="en-US">
                <a:sym typeface="Wingdings"/>
              </a:rPr>
              <a:t>Since 1950: Humanities Computing (➞ Digital Humanities)</a:t>
            </a:r>
          </a:p>
          <a:p>
            <a:r>
              <a:rPr lang="en-US">
                <a:sym typeface="Wingdings"/>
              </a:rPr>
              <a:t>1950–1960: Mechanolinguistics (Juilland: contrastive corpora)</a:t>
            </a:r>
            <a:br>
              <a:rPr lang="en-US">
                <a:sym typeface="Wingdings"/>
              </a:rPr>
            </a:br>
            <a:r>
              <a:rPr lang="en-US">
                <a:sym typeface="Wingdings"/>
              </a:rPr>
              <a:t>➞ quantitative / mathematical linguistics (Harris 1968)</a:t>
            </a:r>
          </a:p>
          <a:p>
            <a:r>
              <a:rPr lang="en-US"/>
              <a:t>1960–1980: Corpus linguistics as European counter-movement against</a:t>
            </a:r>
            <a:br>
              <a:rPr lang="en-US"/>
            </a:br>
            <a:r>
              <a:rPr lang="en-US"/>
              <a:t>mainstream of generative linguistics (</a:t>
            </a:r>
            <a:r>
              <a:rPr lang="en-US">
                <a:sym typeface="Wingdings"/>
              </a:rPr>
              <a:t>➞ Chomsky)</a:t>
            </a:r>
          </a:p>
          <a:p>
            <a:r>
              <a:rPr lang="en-US">
                <a:sym typeface="Wingdings"/>
              </a:rPr>
              <a:t>Corpus-based grammars (e.g. Quirk/Greenbaum)</a:t>
            </a:r>
          </a:p>
          <a:p>
            <a:pPr lvl="1"/>
            <a:r>
              <a:rPr lang="en-US">
                <a:sym typeface="Wingdings"/>
              </a:rPr>
              <a:t>Survey of English Usage (SEU) since 1960</a:t>
            </a:r>
          </a:p>
          <a:p>
            <a:pPr lvl="1"/>
            <a:r>
              <a:rPr lang="en-US">
                <a:sym typeface="Wingdings"/>
              </a:rPr>
              <a:t>Brown Corpus 1961–1963</a:t>
            </a:r>
          </a:p>
          <a:p>
            <a:r>
              <a:rPr lang="en-US">
                <a:sym typeface="Wingdings"/>
              </a:rPr>
              <a:t>British contextualism (Firth &amp; Sinclair)</a:t>
            </a:r>
          </a:p>
          <a:p>
            <a:pPr lvl="1"/>
            <a:r>
              <a:rPr lang="en-US">
                <a:sym typeface="Wingdings"/>
              </a:rPr>
              <a:t>Firth (1957) building on Malinowski &amp; Jones, Sinclair (1991), computational lexicography (COBUILD)</a:t>
            </a:r>
          </a:p>
          <a:p>
            <a:pPr lvl="1"/>
            <a:r>
              <a:rPr lang="en-US">
                <a:sym typeface="Wingdings"/>
              </a:rPr>
              <a:t>principles of collocation &amp; colligation, “</a:t>
            </a:r>
            <a:r>
              <a:rPr lang="en-US">
                <a:solidFill>
                  <a:schemeClr val="accent1"/>
                </a:solidFill>
                <a:sym typeface="Wingdings"/>
              </a:rPr>
              <a:t>trust the text</a:t>
            </a:r>
            <a:r>
              <a:rPr lang="en-US">
                <a:sym typeface="Wingdings"/>
              </a:rPr>
              <a:t>”</a:t>
            </a:r>
          </a:p>
          <a:p>
            <a:r>
              <a:rPr lang="en-US">
                <a:sym typeface="Wingdings"/>
              </a:rPr>
              <a:t>Since 1990: Corpus linguistics established as subdiscipline of linguistics,</a:t>
            </a:r>
            <a:br>
              <a:rPr lang="en-US">
                <a:sym typeface="Wingdings"/>
              </a:rPr>
            </a:br>
            <a:r>
              <a:rPr lang="en-US">
                <a:sym typeface="Wingdings"/>
              </a:rPr>
              <a:t>begins to accept methodological innovations from other subdisciplines</a:t>
            </a:r>
          </a:p>
          <a:p>
            <a:r>
              <a:rPr lang="en-US">
                <a:sym typeface="Wingdings"/>
              </a:rPr>
              <a:t>Since 2010: Corpus evidence has become an essential part of linguistic research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4893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FAU Presentation Evert">
  <a:themeElements>
    <a:clrScheme name="Grundlagen CL 1">
      <a:dk1>
        <a:srgbClr val="000000"/>
      </a:dk1>
      <a:lt1>
        <a:srgbClr val="FFFFFF"/>
      </a:lt1>
      <a:dk2>
        <a:srgbClr val="003865"/>
      </a:dk2>
      <a:lt2>
        <a:srgbClr val="F3EEDF"/>
      </a:lt2>
      <a:accent1>
        <a:srgbClr val="003866"/>
      </a:accent1>
      <a:accent2>
        <a:srgbClr val="8D1428"/>
      </a:accent2>
      <a:accent3>
        <a:srgbClr val="009B6E"/>
      </a:accent3>
      <a:accent4>
        <a:srgbClr val="98A3AE"/>
      </a:accent4>
      <a:accent5>
        <a:srgbClr val="C99313"/>
      </a:accent5>
      <a:accent6>
        <a:srgbClr val="00B1EB"/>
      </a:accent6>
      <a:hlink>
        <a:srgbClr val="003865"/>
      </a:hlink>
      <a:folHlink>
        <a:srgbClr val="003765"/>
      </a:folHlink>
    </a:clrScheme>
    <a:fontScheme name="Cronus">
      <a:majorFont>
        <a:latin typeface="Georgia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华文新魏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sz="2000" dirty="0" err="1">
            <a:latin typeface="Calibri" panose="020F0502020204030204" pitchFamily="34" charset="0"/>
            <a:cs typeface="Calibri" panose="020F0502020204030204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2000" dirty="0" err="1" smtClean="0">
            <a:latin typeface="Calibri" panose="020F0502020204030204" pitchFamily="34" charset="0"/>
            <a:cs typeface="Calibri" panose="020F0502020204030204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FAU Presentation Evert.potx</Template>
  <TotalTime>7056</TotalTime>
  <Words>3831</Words>
  <Application>Microsoft Macintosh PowerPoint</Application>
  <PresentationFormat>Widescreen</PresentationFormat>
  <Paragraphs>526</Paragraphs>
  <Slides>44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Arial</vt:lpstr>
      <vt:lpstr>Calibri</vt:lpstr>
      <vt:lpstr>Candara</vt:lpstr>
      <vt:lpstr>Consolas</vt:lpstr>
      <vt:lpstr>Gill Sans MT</vt:lpstr>
      <vt:lpstr>Helvetica Neue</vt:lpstr>
      <vt:lpstr>Lucida Grande</vt:lpstr>
      <vt:lpstr>FAU Presentation Evert</vt:lpstr>
      <vt:lpstr>GRK 2839 – Winter School 2023 Corpus linguistics: Fundamentals, corpus compilation &amp; annotation</vt:lpstr>
      <vt:lpstr>What is a corpus?</vt:lpstr>
      <vt:lpstr>What is a corpus?</vt:lpstr>
      <vt:lpstr>What is corpus linguistics?</vt:lpstr>
      <vt:lpstr>What is corpus linguistics?</vt:lpstr>
      <vt:lpstr>Corpus linguistics vs. Theoretical linguistics</vt:lpstr>
      <vt:lpstr>Pre-history of corpus linguistics</vt:lpstr>
      <vt:lpstr>Chomsky (1957)</vt:lpstr>
      <vt:lpstr>Recent history of corpus linguistics</vt:lpstr>
      <vt:lpstr>Applications of corpus linguistics (I)</vt:lpstr>
      <vt:lpstr>Applications of corpus linguistics (II)</vt:lpstr>
      <vt:lpstr>The stages of a typical corpus study</vt:lpstr>
      <vt:lpstr>The stages of a typical corpus study</vt:lpstr>
      <vt:lpstr>Types of corpora</vt:lpstr>
      <vt:lpstr>Some corpora everybody should know</vt:lpstr>
      <vt:lpstr>Recommended textbooks</vt:lpstr>
      <vt:lpstr>Research community</vt:lpstr>
      <vt:lpstr>Corpus design</vt:lpstr>
      <vt:lpstr>What is representativeness?</vt:lpstr>
      <vt:lpstr>Goals of corpus design</vt:lpstr>
      <vt:lpstr>Representativeness &amp; sampling</vt:lpstr>
      <vt:lpstr>Representativeness &amp; sampling</vt:lpstr>
      <vt:lpstr>Further reading</vt:lpstr>
      <vt:lpstr>Brainstorming</vt:lpstr>
      <vt:lpstr>Annotation</vt:lpstr>
      <vt:lpstr>A corpus consists of …</vt:lpstr>
      <vt:lpstr>Corpus annotation: raw text + metadata</vt:lpstr>
      <vt:lpstr>Corpus annotation: tokenization</vt:lpstr>
      <vt:lpstr>Corpus annotation: sentence segmentation</vt:lpstr>
      <vt:lpstr>Corpus annotation: part-of-speech (POS) tagging</vt:lpstr>
      <vt:lpstr>English: Penn tagset    * with TreeTagger-internal modifications</vt:lpstr>
      <vt:lpstr>German: STTS tagset</vt:lpstr>
      <vt:lpstr>Manual annotation</vt:lpstr>
      <vt:lpstr>Automatic annotation</vt:lpstr>
      <vt:lpstr>Corpus annotation: lemmatization</vt:lpstr>
      <vt:lpstr>Corpus annotation: lemmatization</vt:lpstr>
      <vt:lpstr>Corpus annotation: segments and structures </vt:lpstr>
      <vt:lpstr>Corpus annotation: segments and structures</vt:lpstr>
      <vt:lpstr>Corpus annotation: syntactic dependency analysis</vt:lpstr>
      <vt:lpstr>Sentence alignment for parallel corpora</vt:lpstr>
      <vt:lpstr>Sentence alignment: bitext map</vt:lpstr>
      <vt:lpstr>Sentence alignment as similarity search</vt:lpstr>
      <vt:lpstr>Sentence alignment as similarity search</vt:lpstr>
      <vt:lpstr>Thank you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WA</dc:creator>
  <cp:lastModifiedBy> </cp:lastModifiedBy>
  <cp:revision>983</cp:revision>
  <cp:lastPrinted>2011-07-19T13:40:57Z</cp:lastPrinted>
  <dcterms:created xsi:type="dcterms:W3CDTF">2011-04-01T11:47:04Z</dcterms:created>
  <dcterms:modified xsi:type="dcterms:W3CDTF">2023-02-14T18:56:49Z</dcterms:modified>
</cp:coreProperties>
</file>

<file path=docProps/thumbnail.jpeg>
</file>